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2BCD8-C54E-42B6-BC3F-C766E27F89CA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BE833-C4C0-46B8-8BB4-A820C743AD72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BE833-C4C0-46B8-8BB4-A820C743AD72}" type="slidenum">
              <a:rPr lang="sk-SK" smtClean="0"/>
              <a:t>3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Přímá spojovací čár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  <p:sp>
        <p:nvSpPr>
          <p:cNvPr id="7" name="Dvojitá šip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vojitá šip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vojitá šip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Přímá spojovací čár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9732B2F-25D0-467A-A0DE-4A861D47EE8F}" type="datetimeFigureOut">
              <a:rPr lang="sk-SK" smtClean="0"/>
              <a:t>3. 2. 2011</a:t>
            </a:fld>
            <a:endParaRPr lang="sk-SK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FC62061-F079-4DBC-8B17-F425FF47C1A7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sk.wikipedia.org/wiki/Planetol%C3%B3gia" TargetMode="External"/><Relationship Id="rId4" Type="http://schemas.openxmlformats.org/officeDocument/2006/relationships/hyperlink" Target="http://sk.wikipedia.org/wiki/Zem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sk.wikipedia.org/wiki/Palynol%C3%B3gia" TargetMode="External"/><Relationship Id="rId13" Type="http://schemas.openxmlformats.org/officeDocument/2006/relationships/hyperlink" Target="http://sk.wikipedia.org/wiki/Hydrogeol%C3%B3gia" TargetMode="External"/><Relationship Id="rId18" Type="http://schemas.openxmlformats.org/officeDocument/2006/relationships/hyperlink" Target="http://sk.wikipedia.org/w/index.php?title=Paleooce%C3%A1nografia&amp;action=edit&amp;redlink=1" TargetMode="External"/><Relationship Id="rId3" Type="http://schemas.openxmlformats.org/officeDocument/2006/relationships/hyperlink" Target="http://sk.wikipedia.org/wiki/Klimatol%C3%B3gia" TargetMode="External"/><Relationship Id="rId7" Type="http://schemas.openxmlformats.org/officeDocument/2006/relationships/hyperlink" Target="http://sk.wikipedia.org/wiki/Paleontol%C3%B3gia" TargetMode="External"/><Relationship Id="rId12" Type="http://schemas.openxmlformats.org/officeDocument/2006/relationships/hyperlink" Target="http://sk.wikipedia.org/wiki/Limnol%C3%B3gia" TargetMode="External"/><Relationship Id="rId17" Type="http://schemas.openxmlformats.org/officeDocument/2006/relationships/hyperlink" Target="http://sk.wikipedia.org/w/index.php?title=Chemick%C3%A1_oce%C3%A1nografia&amp;action=edit&amp;redlink=1" TargetMode="External"/><Relationship Id="rId2" Type="http://schemas.openxmlformats.org/officeDocument/2006/relationships/image" Target="../media/image8.png"/><Relationship Id="rId16" Type="http://schemas.openxmlformats.org/officeDocument/2006/relationships/hyperlink" Target="http://sk.wikipedia.org/wiki/Morsk%C3%A1_geol%C3%B3gi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k.wikipedia.org/wiki/Paleoklimatol%C3%B3gia" TargetMode="External"/><Relationship Id="rId11" Type="http://schemas.openxmlformats.org/officeDocument/2006/relationships/hyperlink" Target="http://sk.wikipedia.org/wiki/Glaciol%C3%B3gia" TargetMode="External"/><Relationship Id="rId5" Type="http://schemas.openxmlformats.org/officeDocument/2006/relationships/hyperlink" Target="http://sk.wikipedia.org/w/index.php?title=Hydrometeorol%C3%B3gia&amp;action=edit&amp;redlink=1" TargetMode="External"/><Relationship Id="rId15" Type="http://schemas.openxmlformats.org/officeDocument/2006/relationships/hyperlink" Target="http://sk.wikipedia.org/w/index.php?title=Morsk%C3%A1_biol%C3%B3gia&amp;action=edit&amp;redlink=1" TargetMode="External"/><Relationship Id="rId10" Type="http://schemas.openxmlformats.org/officeDocument/2006/relationships/hyperlink" Target="http://sk.wikipedia.org/wiki/Hydrol%C3%B3gia" TargetMode="External"/><Relationship Id="rId19" Type="http://schemas.openxmlformats.org/officeDocument/2006/relationships/hyperlink" Target="http://sk.wikipedia.org/wiki/Pedol%C3%B3gia_%28p%C3%B4da%29" TargetMode="External"/><Relationship Id="rId4" Type="http://schemas.openxmlformats.org/officeDocument/2006/relationships/hyperlink" Target="http://sk.wikipedia.org/wiki/Meteorol%C3%B3gia" TargetMode="External"/><Relationship Id="rId9" Type="http://schemas.openxmlformats.org/officeDocument/2006/relationships/hyperlink" Target="http://sk.wikipedia.org/wiki/Mikropaleontol%C3%B3gia" TargetMode="External"/><Relationship Id="rId14" Type="http://schemas.openxmlformats.org/officeDocument/2006/relationships/hyperlink" Target="http://sk.wikipedia.org/wiki/Oce%C3%A1nografia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sk.wikipedia.org/wiki/Stratigrafia" TargetMode="External"/><Relationship Id="rId13" Type="http://schemas.openxmlformats.org/officeDocument/2006/relationships/hyperlink" Target="http://sk.wikipedia.org/wiki/Zemsk%C3%BD_pl%C3%A1%C5%A1%C5%A5" TargetMode="External"/><Relationship Id="rId18" Type="http://schemas.openxmlformats.org/officeDocument/2006/relationships/hyperlink" Target="http://sk.wikipedia.org/wiki/Oce%C3%A1nografia" TargetMode="External"/><Relationship Id="rId26" Type="http://schemas.openxmlformats.org/officeDocument/2006/relationships/hyperlink" Target="http://sk.wikipedia.org/wiki/Klimatol%C3%B3gia" TargetMode="External"/><Relationship Id="rId3" Type="http://schemas.openxmlformats.org/officeDocument/2006/relationships/hyperlink" Target="http://sk.wikipedia.org/wiki/Litosf%C3%A9ra" TargetMode="External"/><Relationship Id="rId21" Type="http://schemas.openxmlformats.org/officeDocument/2006/relationships/hyperlink" Target="http://sk.wikipedia.org/wiki/Glaciol%C3%B3gia" TargetMode="External"/><Relationship Id="rId7" Type="http://schemas.openxmlformats.org/officeDocument/2006/relationships/hyperlink" Target="http://sk.wikipedia.org/wiki/Geoch%C3%A9mia" TargetMode="External"/><Relationship Id="rId12" Type="http://schemas.openxmlformats.org/officeDocument/2006/relationships/hyperlink" Target="http://sk.wikipedia.org/wiki/Geofyzika" TargetMode="External"/><Relationship Id="rId17" Type="http://schemas.openxmlformats.org/officeDocument/2006/relationships/hyperlink" Target="http://sk.wikipedia.org/wiki/Hydrol%C3%B3gia" TargetMode="External"/><Relationship Id="rId25" Type="http://schemas.openxmlformats.org/officeDocument/2006/relationships/hyperlink" Target="http://sk.wikipedia.org/wiki/Meteorol%C3%B3gia" TargetMode="External"/><Relationship Id="rId2" Type="http://schemas.openxmlformats.org/officeDocument/2006/relationships/hyperlink" Target="http://sk.wikipedia.org/wiki/Geol%C3%B3gia" TargetMode="External"/><Relationship Id="rId16" Type="http://schemas.openxmlformats.org/officeDocument/2006/relationships/hyperlink" Target="http://sk.wikipedia.org/wiki/P%C3%B4da" TargetMode="External"/><Relationship Id="rId20" Type="http://schemas.openxmlformats.org/officeDocument/2006/relationships/hyperlink" Target="http://sk.wikipedia.org/wiki/Vod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k.wikipedia.org/wiki/Petrol%C3%B3gia" TargetMode="External"/><Relationship Id="rId11" Type="http://schemas.openxmlformats.org/officeDocument/2006/relationships/hyperlink" Target="http://sk.wikipedia.org/wiki/Geod%C3%A9zia" TargetMode="External"/><Relationship Id="rId24" Type="http://schemas.openxmlformats.org/officeDocument/2006/relationships/hyperlink" Target="http://sk.wikipedia.org/wiki/Atmosf%C3%A9ra" TargetMode="External"/><Relationship Id="rId5" Type="http://schemas.openxmlformats.org/officeDocument/2006/relationships/hyperlink" Target="http://sk.wikipedia.org/wiki/Mineral%C3%B3gia" TargetMode="External"/><Relationship Id="rId15" Type="http://schemas.openxmlformats.org/officeDocument/2006/relationships/hyperlink" Target="http://sk.wikipedia.org/wiki/Pedol%C3%B3gia_%28p%C3%B4da%29" TargetMode="External"/><Relationship Id="rId23" Type="http://schemas.openxmlformats.org/officeDocument/2006/relationships/hyperlink" Target="http://sk.wikipedia.org/wiki/Atmosf%C3%A9rick%C3%A1_veda" TargetMode="External"/><Relationship Id="rId28" Type="http://schemas.openxmlformats.org/officeDocument/2006/relationships/hyperlink" Target="http://sk.wikipedia.org/wiki/Biosf%C3%A9ra" TargetMode="External"/><Relationship Id="rId10" Type="http://schemas.openxmlformats.org/officeDocument/2006/relationships/hyperlink" Target="http://sk.wikipedia.org/wiki/Sedimentol%C3%B3gia" TargetMode="External"/><Relationship Id="rId19" Type="http://schemas.openxmlformats.org/officeDocument/2006/relationships/hyperlink" Target="http://sk.wikipedia.org/wiki/Hydrosf%C3%A9ra" TargetMode="External"/><Relationship Id="rId4" Type="http://schemas.openxmlformats.org/officeDocument/2006/relationships/hyperlink" Target="http://sk.wikipedia.org/wiki/Zemsk%C3%A1_k%C3%B4ra" TargetMode="External"/><Relationship Id="rId9" Type="http://schemas.openxmlformats.org/officeDocument/2006/relationships/hyperlink" Target="http://sk.wikipedia.org/wiki/Geomorfol%C3%B3gia" TargetMode="External"/><Relationship Id="rId14" Type="http://schemas.openxmlformats.org/officeDocument/2006/relationships/hyperlink" Target="http://sk.wikipedia.org/wiki/Zemsk%C3%A9_jadro" TargetMode="External"/><Relationship Id="rId22" Type="http://schemas.openxmlformats.org/officeDocument/2006/relationships/hyperlink" Target="http://sk.wikipedia.org/wiki/Kryosf%C3%A9ra" TargetMode="External"/><Relationship Id="rId27" Type="http://schemas.openxmlformats.org/officeDocument/2006/relationships/hyperlink" Target="http://sk.wikipedia.org/wiki/Biol%C3%B3gia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sk.wikipedia.org/wiki/%C5%BDivot" TargetMode="External"/><Relationship Id="rId13" Type="http://schemas.openxmlformats.org/officeDocument/2006/relationships/hyperlink" Target="http://sk.wikipedia.org/wiki/Pedosf%C3%A9ra" TargetMode="External"/><Relationship Id="rId18" Type="http://schemas.openxmlformats.org/officeDocument/2006/relationships/hyperlink" Target="http://sk.wikipedia.org/wiki/%C4%BDad" TargetMode="External"/><Relationship Id="rId3" Type="http://schemas.openxmlformats.org/officeDocument/2006/relationships/hyperlink" Target="http://sk.wikipedia.org/wiki/Zem" TargetMode="External"/><Relationship Id="rId21" Type="http://schemas.openxmlformats.org/officeDocument/2006/relationships/hyperlink" Target="http://sk.wikipedia.org/wiki/Zvetr%C3%A1vanie" TargetMode="External"/><Relationship Id="rId7" Type="http://schemas.openxmlformats.org/officeDocument/2006/relationships/hyperlink" Target="http://sk.wikipedia.org/wiki/Vzduch" TargetMode="External"/><Relationship Id="rId12" Type="http://schemas.openxmlformats.org/officeDocument/2006/relationships/hyperlink" Target="http://sk.wikipedia.org/wiki/Litosf%C3%A9ra" TargetMode="External"/><Relationship Id="rId17" Type="http://schemas.openxmlformats.org/officeDocument/2006/relationships/hyperlink" Target="http://sk.wikipedia.org/wiki/Gr%C3%A9%C4%8Dtina" TargetMode="External"/><Relationship Id="rId25" Type="http://schemas.openxmlformats.org/officeDocument/2006/relationships/hyperlink" Target="http://sk.wikipedia.org/wiki/Pedol%C3%B3gia_%28p%C3%B4da%29" TargetMode="External"/><Relationship Id="rId2" Type="http://schemas.openxmlformats.org/officeDocument/2006/relationships/hyperlink" Target="http://sk.wikipedia.org/wiki/Plyn" TargetMode="External"/><Relationship Id="rId16" Type="http://schemas.openxmlformats.org/officeDocument/2006/relationships/hyperlink" Target="http://sk.wikipedia.org/wiki/Ekosyst%C3%A9m" TargetMode="External"/><Relationship Id="rId20" Type="http://schemas.openxmlformats.org/officeDocument/2006/relationships/hyperlink" Target="http://sk.wikipedia.org/wiki/P%C3%B4d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k.wikipedia.org/wiki/Po%C4%8Dasie" TargetMode="External"/><Relationship Id="rId11" Type="http://schemas.openxmlformats.org/officeDocument/2006/relationships/hyperlink" Target="http://sk.wikipedia.org/wiki/%C5%BDiv%C3%BD_organizmus" TargetMode="External"/><Relationship Id="rId24" Type="http://schemas.openxmlformats.org/officeDocument/2006/relationships/hyperlink" Target="http://sk.wikipedia.org/wiki/Voda" TargetMode="External"/><Relationship Id="rId5" Type="http://schemas.openxmlformats.org/officeDocument/2006/relationships/hyperlink" Target="http://sk.wikipedia.org/wiki/Slne%C4%8Dn%C3%BD_vietor" TargetMode="External"/><Relationship Id="rId15" Type="http://schemas.openxmlformats.org/officeDocument/2006/relationships/hyperlink" Target="http://sk.wikipedia.org/wiki/Atmosf%C3%A9ra_Zeme" TargetMode="External"/><Relationship Id="rId23" Type="http://schemas.openxmlformats.org/officeDocument/2006/relationships/hyperlink" Target="http://sk.wikipedia.org/wiki/Organizmus" TargetMode="External"/><Relationship Id="rId10" Type="http://schemas.openxmlformats.org/officeDocument/2006/relationships/image" Target="../media/image9.png"/><Relationship Id="rId19" Type="http://schemas.openxmlformats.org/officeDocument/2006/relationships/hyperlink" Target="http://sk.wikipedia.org/wiki/Plan%C3%A9ta" TargetMode="External"/><Relationship Id="rId4" Type="http://schemas.openxmlformats.org/officeDocument/2006/relationships/hyperlink" Target="http://sk.wikipedia.org/wiki/Slnko" TargetMode="External"/><Relationship Id="rId9" Type="http://schemas.openxmlformats.org/officeDocument/2006/relationships/hyperlink" Target="http://sk.wikipedia.org/wiki/Gravita%C4%8Dn%C3%A1_sila" TargetMode="External"/><Relationship Id="rId14" Type="http://schemas.openxmlformats.org/officeDocument/2006/relationships/hyperlink" Target="http://sk.wikipedia.org/wiki/Hydrosf%C3%A9ra" TargetMode="External"/><Relationship Id="rId22" Type="http://schemas.openxmlformats.org/officeDocument/2006/relationships/hyperlink" Target="http://sk.wikipedia.org/wiki/Hornina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643174" y="2500306"/>
            <a:ext cx="39549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cs-CZ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Obal </a:t>
            </a:r>
            <a:r>
              <a:rPr lang="cs-CZ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zeme</a:t>
            </a:r>
            <a:endParaRPr lang="cs-CZ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4651949" y="4714884"/>
            <a:ext cx="449205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cs-CZ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Miriam </a:t>
            </a:r>
            <a:r>
              <a:rPr lang="cs-CZ" sz="2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Škorecová</a:t>
            </a:r>
            <a:endParaRPr lang="cs-CZ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85720" y="500042"/>
            <a:ext cx="864399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400" b="1" dirty="0">
                <a:solidFill>
                  <a:schemeClr val="accent1">
                    <a:lumMod val="50000"/>
                  </a:schemeClr>
                </a:solidFill>
              </a:rPr>
              <a:t>Ľudia sa oddávna snažili zistiť, čo je pod zemským </a:t>
            </a:r>
            <a:r>
              <a:rPr lang="sk-SK" sz="1400" b="1" dirty="0" err="1">
                <a:solidFill>
                  <a:schemeClr val="accent1">
                    <a:lumMod val="50000"/>
                  </a:schemeClr>
                </a:solidFill>
              </a:rPr>
              <a:t>povrchom.Viedla</a:t>
            </a:r>
            <a:r>
              <a:rPr lang="sk-SK" sz="1400" b="1" dirty="0">
                <a:solidFill>
                  <a:schemeClr val="accent1">
                    <a:lumMod val="50000"/>
                  </a:schemeClr>
                </a:solidFill>
              </a:rPr>
              <a:t> ich k tomu snaha porozumieť rôznym procesom, ktoré pozorovali na </a:t>
            </a:r>
            <a:r>
              <a:rPr lang="sk-SK" sz="1400" b="1" dirty="0" err="1">
                <a:solidFill>
                  <a:schemeClr val="accent1">
                    <a:lumMod val="50000"/>
                  </a:schemeClr>
                </a:solidFill>
              </a:rPr>
              <a:t>povrchu.Ako</a:t>
            </a:r>
            <a:r>
              <a:rPr lang="sk-SK" sz="1400" b="1" dirty="0">
                <a:solidFill>
                  <a:schemeClr val="accent1">
                    <a:lumMod val="50000"/>
                  </a:schemeClr>
                </a:solidFill>
              </a:rPr>
              <a:t> sa zdokonaľovala technika, prenikali čoraz </a:t>
            </a:r>
            <a:r>
              <a:rPr lang="sk-SK" sz="1400" b="1" dirty="0" err="1">
                <a:solidFill>
                  <a:schemeClr val="accent1">
                    <a:lumMod val="50000"/>
                  </a:schemeClr>
                </a:solidFill>
              </a:rPr>
              <a:t>hlbšie.Baníci</a:t>
            </a:r>
            <a:r>
              <a:rPr lang="sk-SK" sz="1400" b="1" dirty="0">
                <a:solidFill>
                  <a:schemeClr val="accent1">
                    <a:lumMod val="50000"/>
                  </a:schemeClr>
                </a:solidFill>
              </a:rPr>
              <a:t> sa pre zemské teplo a tlak hornín nedostali hlbšie ako 3,5km.Pomocou vrtov sa podarilo získať vzorky z hĺbky asi 12km.Čo je to však v porovnaní s polomerom Zeme ktorý má približne 6400km.Podľa dnešných predstáv sa zemské teleso člení smerom od stredu Zeme k jej povrchu na tri časti:</a:t>
            </a:r>
            <a:endParaRPr lang="sk-SK" sz="1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400" b="1" dirty="0">
                <a:solidFill>
                  <a:schemeClr val="accent1">
                    <a:lumMod val="75000"/>
                  </a:schemeClr>
                </a:solidFill>
              </a:rPr>
              <a:t>Zemské teleso</a:t>
            </a:r>
            <a:endParaRPr lang="sk-SK" sz="1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400" b="1" dirty="0">
                <a:solidFill>
                  <a:schemeClr val="accent1">
                    <a:lumMod val="75000"/>
                  </a:schemeClr>
                </a:solidFill>
              </a:rPr>
              <a:t>Zemský plášť </a:t>
            </a:r>
            <a:endParaRPr lang="sk-SK" sz="1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400" b="1" dirty="0">
                <a:solidFill>
                  <a:schemeClr val="accent1">
                    <a:lumMod val="75000"/>
                  </a:schemeClr>
                </a:solidFill>
              </a:rPr>
              <a:t>Zemskú kôru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</a:rPr>
              <a:t>  </a:t>
            </a:r>
            <a:endParaRPr lang="sk-SK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59241"/>
            <a:ext cx="6215074" cy="4298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bdélník 4"/>
          <p:cNvSpPr/>
          <p:nvPr/>
        </p:nvSpPr>
        <p:spPr>
          <a:xfrm>
            <a:off x="4286248" y="571501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400" b="1" dirty="0">
                <a:solidFill>
                  <a:schemeClr val="accent1">
                    <a:lumMod val="75000"/>
                  </a:schemeClr>
                </a:solidFill>
              </a:rPr>
              <a:t>Prevažne je </a:t>
            </a:r>
            <a:r>
              <a:rPr lang="sk-SK" sz="1400" b="1" dirty="0" err="1">
                <a:solidFill>
                  <a:schemeClr val="accent1">
                    <a:lumMod val="75000"/>
                  </a:schemeClr>
                </a:solidFill>
              </a:rPr>
              <a:t>pevný.Tvoria</a:t>
            </a:r>
            <a:r>
              <a:rPr lang="sk-SK" sz="1400" b="1" dirty="0">
                <a:solidFill>
                  <a:schemeClr val="accent1">
                    <a:lumMod val="75000"/>
                  </a:schemeClr>
                </a:solidFill>
              </a:rPr>
              <a:t> ho látky, ktoré obsahujú kyslík, kremík a </a:t>
            </a:r>
            <a:r>
              <a:rPr lang="sk-SK" sz="1400" b="1" dirty="0" err="1">
                <a:solidFill>
                  <a:schemeClr val="accent1">
                    <a:lumMod val="75000"/>
                  </a:schemeClr>
                </a:solidFill>
              </a:rPr>
              <a:t>horčik.v</a:t>
            </a:r>
            <a:r>
              <a:rPr lang="sk-SK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400" b="1" dirty="0" err="1">
                <a:solidFill>
                  <a:schemeClr val="accent1">
                    <a:lumMod val="75000"/>
                  </a:schemeClr>
                </a:solidFill>
              </a:rPr>
              <a:t>plášťi</a:t>
            </a:r>
            <a:r>
              <a:rPr lang="sk-SK" sz="1400" b="1" dirty="0">
                <a:solidFill>
                  <a:schemeClr val="accent1">
                    <a:lumMod val="75000"/>
                  </a:schemeClr>
                </a:solidFill>
              </a:rPr>
              <a:t> dochádza k pomalému presunu teplejších hmôt k povrchu a klesaniu chladnejších hmôt smerom dolu.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41434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Z merania teplôt vo vrtoch a z porovnaní baníkov sa zistilo, že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</a:rPr>
              <a:t>taplota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smerom dovnútra Zeme sa do určitej hĺbky priemerne zvyšuje každých 33m o 1 C.V strede Zeme sa predpokladá teplota vyše 6000 Zemské jadro je z veľkej časti v roztavenom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</a:rPr>
              <a:t>čase.Smero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do stredu Zeme sa zvyšuje aj tlak a hustota látok.</a:t>
            </a:r>
            <a:endParaRPr lang="sk-SK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8477" y="0"/>
            <a:ext cx="5005523" cy="486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714348" y="314324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600" b="1" dirty="0" smtClean="0">
                <a:solidFill>
                  <a:schemeClr val="accent1">
                    <a:lumMod val="50000"/>
                  </a:schemeClr>
                </a:solidFill>
              </a:rPr>
              <a:t>Predpokladá sa, že jadro je väčšinou zložené z látok, ktoré majú veľkú hustotu a magnetické vlastnosti(železo, nikel a iné kovy).Pohyby magnetických hmôt v jadre spôsobujú, že sa Zem správa ako obrovský magnet.</a:t>
            </a:r>
            <a:endParaRPr lang="sk-SK" sz="1600" dirty="0"/>
          </a:p>
        </p:txBody>
      </p:sp>
      <p:sp>
        <p:nvSpPr>
          <p:cNvPr id="5" name="Obdélník 4"/>
          <p:cNvSpPr/>
          <p:nvPr/>
        </p:nvSpPr>
        <p:spPr>
          <a:xfrm>
            <a:off x="3357554" y="507207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To vytvára okolo nej magnetické pole, ktoré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</a:rPr>
              <a:t>hráni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život pred nebezpečnou časťou žiarenia zo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</a:rPr>
              <a:t>Slnka.Zemský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plášť tvorí okolo jadra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</a:rPr>
              <a:t>obal.Je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rozčlenený na vonkajší a vnútorný.</a:t>
            </a:r>
            <a:endParaRPr lang="sk-SK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4282" y="142852"/>
            <a:ext cx="8643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b="1" dirty="0">
                <a:solidFill>
                  <a:schemeClr val="accent1">
                    <a:lumMod val="75000"/>
                  </a:schemeClr>
                </a:solidFill>
              </a:rPr>
              <a:t>Zemská kôra je vonkajší obal </a:t>
            </a:r>
            <a:r>
              <a:rPr lang="sk-SK" sz="1600" b="1" dirty="0" err="1">
                <a:solidFill>
                  <a:schemeClr val="accent1">
                    <a:lumMod val="75000"/>
                  </a:schemeClr>
                </a:solidFill>
              </a:rPr>
              <a:t>Zeme.Spolu</a:t>
            </a:r>
            <a:r>
              <a:rPr lang="sk-SK" sz="1600" b="1" dirty="0">
                <a:solidFill>
                  <a:schemeClr val="accent1">
                    <a:lumMod val="75000"/>
                  </a:schemeClr>
                </a:solidFill>
              </a:rPr>
              <a:t> s vrchnou časťou zemského plášťa tvorí </a:t>
            </a:r>
            <a:r>
              <a:rPr lang="sk-SK" sz="1600" b="1" dirty="0" err="1">
                <a:solidFill>
                  <a:schemeClr val="accent1">
                    <a:lumMod val="75000"/>
                  </a:schemeClr>
                </a:solidFill>
              </a:rPr>
              <a:t>litosféru.Pod</a:t>
            </a:r>
            <a:r>
              <a:rPr lang="sk-SK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1">
                    <a:lumMod val="75000"/>
                  </a:schemeClr>
                </a:solidFill>
              </a:rPr>
              <a:t>litosférou</a:t>
            </a:r>
            <a:r>
              <a:rPr lang="sk-SK" sz="1600" b="1" dirty="0">
                <a:solidFill>
                  <a:schemeClr val="accent1">
                    <a:lumMod val="75000"/>
                  </a:schemeClr>
                </a:solidFill>
              </a:rPr>
              <a:t> je plastická časť zemského </a:t>
            </a:r>
            <a:r>
              <a:rPr lang="sk-SK" sz="1600" b="1" dirty="0" err="1">
                <a:solidFill>
                  <a:schemeClr val="accent1">
                    <a:lumMod val="75000"/>
                  </a:schemeClr>
                </a:solidFill>
              </a:rPr>
              <a:t>plášťa.Uloženie</a:t>
            </a:r>
            <a:r>
              <a:rPr lang="sk-SK" sz="1600" b="1" dirty="0">
                <a:solidFill>
                  <a:schemeClr val="accent1">
                    <a:lumMod val="75000"/>
                  </a:schemeClr>
                </a:solidFill>
              </a:rPr>
              <a:t> pevnej </a:t>
            </a:r>
            <a:r>
              <a:rPr lang="sk-SK" sz="1600" b="1" dirty="0" err="1">
                <a:solidFill>
                  <a:schemeClr val="accent1">
                    <a:lumMod val="75000"/>
                  </a:schemeClr>
                </a:solidFill>
              </a:rPr>
              <a:t>litosféry</a:t>
            </a:r>
            <a:r>
              <a:rPr lang="sk-SK" sz="1600" b="1" dirty="0">
                <a:solidFill>
                  <a:schemeClr val="accent1">
                    <a:lumMod val="75000"/>
                  </a:schemeClr>
                </a:solidFill>
              </a:rPr>
              <a:t> na plastickej časti plášťa možno prirovnať k popraskanej škrupine na uvarenom vajíčku, ktorá je na povrchu mäkkého </a:t>
            </a:r>
            <a:r>
              <a:rPr lang="sk-SK" sz="1600" b="1" dirty="0" err="1">
                <a:solidFill>
                  <a:schemeClr val="accent1">
                    <a:lumMod val="75000"/>
                  </a:schemeClr>
                </a:solidFill>
              </a:rPr>
              <a:t>bielka.Litosféra</a:t>
            </a:r>
            <a:r>
              <a:rPr lang="sk-SK" sz="1600" b="1" dirty="0">
                <a:solidFill>
                  <a:schemeClr val="accent1">
                    <a:lumMod val="75000"/>
                  </a:schemeClr>
                </a:solidFill>
              </a:rPr>
              <a:t> je popraskaná na litosferické platne(dosky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  <a:endParaRPr lang="sk-SK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714488"/>
            <a:ext cx="3571900" cy="34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0620"/>
            <a:ext cx="5214942" cy="528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bdélník 4"/>
          <p:cNvSpPr/>
          <p:nvPr/>
        </p:nvSpPr>
        <p:spPr>
          <a:xfrm>
            <a:off x="5357786" y="5429264"/>
            <a:ext cx="3786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Pretože Zemské teleso má tvar gule, sú </a:t>
            </a:r>
            <a:r>
              <a:rPr lang="sk-SK" b="1" dirty="0" err="1" smtClean="0">
                <a:solidFill>
                  <a:schemeClr val="accent1">
                    <a:lumMod val="75000"/>
                  </a:schemeClr>
                </a:solidFill>
              </a:rPr>
              <a:t>vypuklé.Litosférické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 platne sa na plastickej časti plášťa (</a:t>
            </a:r>
            <a:r>
              <a:rPr lang="sk-SK" b="1" dirty="0" err="1" smtClean="0">
                <a:solidFill>
                  <a:schemeClr val="accent1">
                    <a:lumMod val="75000"/>
                  </a:schemeClr>
                </a:solidFill>
              </a:rPr>
              <a:t>astenosfére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)pohybujú. 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3" y="142852"/>
            <a:ext cx="5357818" cy="671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286124"/>
            <a:ext cx="3214710" cy="3311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0" y="0"/>
            <a:ext cx="3714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Vedy o Zemi (niekedy označované aj ako </a:t>
            </a:r>
            <a:r>
              <a:rPr lang="sk-SK" b="1" dirty="0" err="1" smtClean="0">
                <a:solidFill>
                  <a:schemeClr val="accent1">
                    <a:lumMod val="75000"/>
                  </a:schemeClr>
                </a:solidFill>
              </a:rPr>
              <a:t>geovedy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) je zastrešujúci pojem pre vedné disciplíny zaoberajúce sa vývojom, stavbou a zložením jednotlivých sfér 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  <a:hlinkClick r:id="rId4" tooltip="Zem"/>
              </a:rPr>
              <a:t>Zeme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. V určitom zmysle ich možno považovať aj za odnož </a:t>
            </a:r>
            <a:r>
              <a:rPr lang="sk-SK" b="1" dirty="0" err="1" smtClean="0">
                <a:solidFill>
                  <a:schemeClr val="accent1">
                    <a:lumMod val="75000"/>
                  </a:schemeClr>
                </a:solidFill>
                <a:hlinkClick r:id="rId5" tooltip="Planetológia"/>
              </a:rPr>
              <a:t>planetológie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 s tým, že sa jedná o jedinú známu planétu s výskytom života.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3998"/>
            <a:ext cx="5072066" cy="5080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bdélník 2"/>
          <p:cNvSpPr/>
          <p:nvPr/>
        </p:nvSpPr>
        <p:spPr>
          <a:xfrm>
            <a:off x="5357818" y="214290"/>
            <a:ext cx="364333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Atmosféra</a:t>
            </a: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3" tooltip="Klimatológia"/>
              </a:rPr>
              <a:t>Klimatológia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4" tooltip="Meteorológia"/>
              </a:rPr>
              <a:t>Meteorológia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5" tooltip="Hydrometeorológia (stránka neexistuje)"/>
              </a:rPr>
              <a:t>Hydrometeorológia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6" tooltip="Paleoklimatológia"/>
              </a:rPr>
              <a:t>Paleoklimatológia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Biosféra</a:t>
            </a: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7" tooltip="Paleontológia"/>
              </a:rPr>
              <a:t>Paleontológia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8" tooltip="Palynológia"/>
              </a:rPr>
              <a:t>Palynológia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9" tooltip="Mikropaleontológia"/>
              </a:rPr>
              <a:t>Mikropaleontológia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sk-SK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Hydrosféra</a:t>
            </a: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0" tooltip="Hydrológia"/>
              </a:rPr>
              <a:t>Hydrológia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11" tooltip="Glaciológia"/>
              </a:rPr>
              <a:t>Glaciológia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2" tooltip="Limnológia"/>
              </a:rPr>
              <a:t>Limnológia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3" tooltip="Hydrogeológia"/>
              </a:rPr>
              <a:t>Hydrogeológia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14" tooltip="Oceánografia"/>
              </a:rPr>
              <a:t>Oceánografia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5" tooltip="Morská biológia (stránka neexistuje)"/>
              </a:rPr>
              <a:t>Morská biológia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6" tooltip="Morská geológia"/>
              </a:rPr>
              <a:t>Morská geológia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7" tooltip="Chemická oceánografia (stránka neexistuje)"/>
              </a:rPr>
              <a:t>Chemická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17" tooltip="Chemická oceánografia (stránka neexistuje)"/>
              </a:rPr>
              <a:t>oceánografia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18" tooltip="Paleooceánografia (stránka neexistuje)"/>
              </a:rPr>
              <a:t>Paleooceánografia</a:t>
            </a:r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sk-SK" sz="1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b="1" dirty="0" err="1" smtClean="0">
                <a:solidFill>
                  <a:schemeClr val="accent1">
                    <a:lumMod val="75000"/>
                  </a:schemeClr>
                </a:solidFill>
              </a:rPr>
              <a:t>Pedosféra</a:t>
            </a:r>
            <a:endParaRPr lang="sk-SK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9" tooltip="Pedológia (pôda)"/>
              </a:rPr>
              <a:t>Pedológia</a:t>
            </a:r>
            <a:endParaRPr lang="sk-SK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857224" y="285728"/>
            <a:ext cx="757241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b="1" dirty="0" smtClean="0">
                <a:solidFill>
                  <a:schemeClr val="accent1">
                    <a:lumMod val="50000"/>
                  </a:schemeClr>
                </a:solidFill>
              </a:rPr>
              <a:t>Vrstvy Zeme</a:t>
            </a:r>
          </a:p>
          <a:p>
            <a:endParaRPr lang="sk-SK" sz="1600" b="1" dirty="0" smtClean="0"/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2" tooltip="Geológia"/>
              </a:rPr>
              <a:t>Geológia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opisuje kamennú vrstvu Zeme (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3" tooltip="Litosféra"/>
              </a:rPr>
              <a:t>litosféru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- pevnú časť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4" tooltip="Zemská kôra"/>
              </a:rPr>
              <a:t>kôry Zeme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). Delí sa na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5" tooltip="Mineralógia"/>
              </a:rPr>
              <a:t>mineralógiu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6" tooltip="Petrológia"/>
              </a:rPr>
              <a:t>petrológiu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7" tooltip="Geochémia"/>
              </a:rPr>
              <a:t>geochémiu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8" tooltip="Stratigrafia"/>
              </a:rPr>
              <a:t>stratigrafiu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9" tooltip="Geomorfológia"/>
              </a:rPr>
              <a:t>geomorfológiu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10" tooltip="Sedimentológia"/>
              </a:rPr>
              <a:t>sedimentológiu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1" tooltip="Geodézia"/>
              </a:rPr>
              <a:t>Geodézia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2" tooltip="Geofyzika"/>
              </a:rPr>
              <a:t>geofyzika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sa zaoberajú tvarom Zeme a stavbou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</a:rPr>
              <a:t>vútorných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vrstiev (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3" tooltip="Zemský plášť"/>
              </a:rPr>
              <a:t>plášťom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4" tooltip="Zemské jadro"/>
              </a:rPr>
              <a:t>jadrom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5" tooltip="Pedológia (pôda)"/>
              </a:rPr>
              <a:t>Pedológia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sa zaoberá najvrchnejšou časťou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</a:rPr>
              <a:t>litosféry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6" tooltip="Pôda"/>
              </a:rPr>
              <a:t>pôdou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, ako aj procesmi jej vzniku.</a:t>
            </a:r>
          </a:p>
          <a:p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7" tooltip="Hydrológia"/>
              </a:rPr>
              <a:t>Hydrológia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18" tooltip="Oceánografia"/>
              </a:rPr>
              <a:t>oceánografia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popisujú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19" tooltip="Hydrosféra"/>
              </a:rPr>
              <a:t>hydrosféru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20" tooltip="Voda"/>
              </a:rPr>
              <a:t>vodný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obal Zeme.</a:t>
            </a:r>
          </a:p>
          <a:p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21" tooltip="Glaciológia"/>
              </a:rPr>
              <a:t>Glaciológia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sa zaoberá vodou na Zemskom povrchu v pevnom skupenstve -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  <a:hlinkClick r:id="rId22" tooltip="Kryosféra"/>
              </a:rPr>
              <a:t>kryosférou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23" tooltip="Atmosférická veda"/>
              </a:rPr>
              <a:t>Atmosférické vedy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popisujú plynný obal Zeme -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24" tooltip="Atmosféra"/>
              </a:rPr>
              <a:t>atmosféru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. Medzi ne patria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25" tooltip="Meteorológia"/>
              </a:rPr>
              <a:t>meteorológia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26" tooltip="Klimatológia"/>
              </a:rPr>
              <a:t>klimatológia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sk-SK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27" tooltip="Biológia"/>
              </a:rPr>
              <a:t>Biológia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popisuje formy života na Zemi - 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  <a:hlinkClick r:id="rId28" tooltip="Biosféra"/>
              </a:rPr>
              <a:t>biosféru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, no táto je často vyčleňovaná z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</a:rPr>
              <a:t>geovied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s argumentom, že primárny záujem </a:t>
            </a:r>
            <a:r>
              <a:rPr lang="sk-SK" sz="1600" b="1" dirty="0" err="1" smtClean="0">
                <a:solidFill>
                  <a:schemeClr val="accent1">
                    <a:lumMod val="75000"/>
                  </a:schemeClr>
                </a:solidFill>
              </a:rPr>
              <a:t>geovied</a:t>
            </a:r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 leží v neživotnej sfére (aj keď sa prelína so životnou).</a:t>
            </a:r>
          </a:p>
          <a:p>
            <a:r>
              <a:rPr lang="sk-SK" sz="1600" b="1" dirty="0" smtClean="0">
                <a:solidFill>
                  <a:schemeClr val="accent1">
                    <a:lumMod val="75000"/>
                  </a:schemeClr>
                </a:solidFill>
              </a:rPr>
              <a:t>Jednotlivé vrstvy sa však prelínajú, tak aj jednotlivé vedné disciplíny nestoja sami o sebe, ale často sú previazané.</a:t>
            </a:r>
            <a:endParaRPr lang="sk-SK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43042" y="142852"/>
            <a:ext cx="7143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400" b="1" dirty="0" smtClean="0">
                <a:solidFill>
                  <a:schemeClr val="accent1">
                    <a:lumMod val="50000"/>
                  </a:schemeClr>
                </a:solidFill>
              </a:rPr>
              <a:t>Atmosféra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alebo ovzdušie Zeme je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2" tooltip="Plyn"/>
              </a:rPr>
              <a:t>plynový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obal obklopujúci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3" tooltip="Zem"/>
              </a:rPr>
              <a:t>Zem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Nemá výraznú hornú hranicu (splýva s kozmickým priestorom) a otáča sa spolu so Zemou. Chráni nás pred škodlivým kozmickým žiarením, škodlivým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4" tooltip="Slnko"/>
              </a:rPr>
              <a:t>slnečným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žiarením a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5" tooltip="Slnečný vietor"/>
              </a:rPr>
              <a:t>slnečným vetrom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. Prebieha v nej tvorba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6" tooltip="Počasie"/>
              </a:rPr>
              <a:t>počasia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. Obsahuje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7" tooltip="Vzduch"/>
              </a:rPr>
              <a:t>vzduch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, ktorý dýchame. Bez nej by nemohol existovať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8" tooltip="Život"/>
              </a:rPr>
              <a:t>život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2" tooltip="Plyn"/>
              </a:rPr>
              <a:t>Plyny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, ktoré tvoria atmosféru, udržuje okolo Zeme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9" tooltip="Gravitačná sila"/>
              </a:rPr>
              <a:t>gravitačná sila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sk-SK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12865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1643042" y="2143116"/>
            <a:ext cx="73581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400" b="1" dirty="0" smtClean="0">
                <a:solidFill>
                  <a:schemeClr val="accent1">
                    <a:lumMod val="50000"/>
                  </a:schemeClr>
                </a:solidFill>
              </a:rPr>
              <a:t>Biosféra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alebo živý obal Zeme, presnejšie </a:t>
            </a:r>
            <a:r>
              <a:rPr lang="sk-SK" sz="1400" b="1" dirty="0" err="1" smtClean="0">
                <a:solidFill>
                  <a:schemeClr val="accent1">
                    <a:lumMod val="75000"/>
                  </a:schemeClr>
                </a:solidFill>
              </a:rPr>
              <a:t>geobiosféra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, je oblasť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3" tooltip="Zem"/>
              </a:rPr>
              <a:t>Zeme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obývaná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11" tooltip="Živý organizmus"/>
              </a:rPr>
              <a:t>živými organizmami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. Pozostáva z hornej časti pevnej zemskej kôry (</a:t>
            </a:r>
            <a:r>
              <a:rPr lang="sk-SK" sz="1400" b="1" dirty="0" err="1" smtClean="0">
                <a:solidFill>
                  <a:schemeClr val="accent1">
                    <a:lumMod val="75000"/>
                  </a:schemeClr>
                </a:solidFill>
                <a:hlinkClick r:id="rId12" tooltip="Litosféra"/>
              </a:rPr>
              <a:t>litosféry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), pôdy (</a:t>
            </a:r>
            <a:r>
              <a:rPr lang="sk-SK" sz="1400" b="1" dirty="0" err="1" smtClean="0">
                <a:solidFill>
                  <a:schemeClr val="accent1">
                    <a:lumMod val="75000"/>
                  </a:schemeClr>
                </a:solidFill>
                <a:hlinkClick r:id="rId13" tooltip="Pedosféra"/>
              </a:rPr>
              <a:t>pedosféry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), vodného obalu (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14" tooltip="Hydrosféra"/>
              </a:rPr>
              <a:t>hydrosféry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) a dolnej vrstvy ovzdušia (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15" tooltip="Atmosféra Zeme"/>
              </a:rPr>
              <a:t>atmosféry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). V staršom zmysle bola biosféra aj jednoducho označenie pre súhrn všetkých organizmov na Zemi. Môžeme teda povedať, že biosféru tvoria všetky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16" tooltip="Ekosystém"/>
              </a:rPr>
              <a:t>ekosystémy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Zeme.</a:t>
            </a:r>
            <a:endParaRPr lang="sk-SK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643042" y="4071942"/>
            <a:ext cx="67151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400" b="1" dirty="0" smtClean="0">
                <a:solidFill>
                  <a:schemeClr val="accent1">
                    <a:lumMod val="50000"/>
                  </a:schemeClr>
                </a:solidFill>
              </a:rPr>
              <a:t>Hydrosféra</a:t>
            </a:r>
            <a:r>
              <a:rPr lang="sk-SK" sz="1400" b="1" dirty="0" smtClean="0"/>
              <a:t>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(z </a:t>
            </a:r>
            <a:r>
              <a:rPr lang="sk-SK" sz="1400" b="1" dirty="0" err="1" smtClean="0">
                <a:solidFill>
                  <a:schemeClr val="accent1">
                    <a:lumMod val="75000"/>
                  </a:schemeClr>
                </a:solidFill>
                <a:hlinkClick r:id="rId17" tooltip="Gréčtina"/>
              </a:rPr>
              <a:t>gr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17" tooltip="Gréčtina"/>
              </a:rPr>
              <a:t>.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400" b="1" i="1" dirty="0" err="1" smtClean="0">
                <a:solidFill>
                  <a:schemeClr val="accent1">
                    <a:lumMod val="75000"/>
                  </a:schemeClr>
                </a:solidFill>
              </a:rPr>
              <a:t>hydro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sk-SK" sz="1400" b="1" i="1" dirty="0" smtClean="0">
                <a:solidFill>
                  <a:schemeClr val="accent1">
                    <a:lumMod val="75000"/>
                  </a:schemeClr>
                </a:solidFill>
              </a:rPr>
              <a:t>voda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) je názov zahŕňajúci všetko vodstvo (či už na povrchu, pod povrchom alebo nad povrchom) a v akejkoľvek forme (vodná para, tekutina,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18" tooltip="Ľad"/>
              </a:rPr>
              <a:t>ľad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3" tooltip="Zem"/>
              </a:rPr>
              <a:t>Zeme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, vo všeobecnosti aj akejkoľvek inej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19" tooltip="Planéta"/>
              </a:rPr>
              <a:t>planéty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sk-SK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571588" y="5357826"/>
            <a:ext cx="75724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400" b="1" dirty="0" err="1" smtClean="0">
                <a:solidFill>
                  <a:schemeClr val="accent1">
                    <a:lumMod val="50000"/>
                  </a:schemeClr>
                </a:solidFill>
              </a:rPr>
              <a:t>Pedosféra</a:t>
            </a:r>
            <a:r>
              <a:rPr lang="sk-SK" sz="1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je samostatne vydelený obal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3" tooltip="Zem"/>
              </a:rPr>
              <a:t>Zeme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tvorený z veľkej časti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20" tooltip="Pôda"/>
              </a:rPr>
              <a:t>pôdou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, vzniknutý premenou vrchnej časti </a:t>
            </a:r>
            <a:r>
              <a:rPr lang="sk-SK" sz="1400" b="1" dirty="0" err="1" smtClean="0">
                <a:solidFill>
                  <a:schemeClr val="accent1">
                    <a:lumMod val="75000"/>
                  </a:schemeClr>
                </a:solidFill>
                <a:hlinkClick r:id="rId12" tooltip="Litosféra"/>
              </a:rPr>
              <a:t>litosféry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21" tooltip="Zvetrávanie"/>
              </a:rPr>
              <a:t>zvetrávaním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22" tooltip="Hornina"/>
              </a:rPr>
              <a:t>hornín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) pôsobením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23" tooltip="Organizmus"/>
              </a:rPr>
              <a:t>organizmov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, slnečného žiarenia, vzduchu,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24" tooltip="Voda"/>
              </a:rPr>
              <a:t>vody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a času. </a:t>
            </a:r>
            <a:r>
              <a:rPr lang="sk-SK" sz="1400" b="1" dirty="0" err="1" smtClean="0">
                <a:solidFill>
                  <a:schemeClr val="accent1">
                    <a:lumMod val="75000"/>
                  </a:schemeClr>
                </a:solidFill>
              </a:rPr>
              <a:t>Pedosféra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tvorí životné prostredie pre organizmy a je prechod medzi živou a neživou sférou. Jej hrúbka je kolísavá, od niekoľkých centimetrov až po približne 3 metre. Vedným odborom, zaoberajúcim sa </a:t>
            </a:r>
            <a:r>
              <a:rPr lang="sk-SK" sz="1400" b="1" dirty="0" err="1" smtClean="0">
                <a:solidFill>
                  <a:schemeClr val="accent1">
                    <a:lumMod val="75000"/>
                  </a:schemeClr>
                </a:solidFill>
              </a:rPr>
              <a:t>pedosférou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 je 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  <a:hlinkClick r:id="rId25" tooltip="Pedológia (pôda)"/>
              </a:rPr>
              <a:t>pedológia</a:t>
            </a:r>
            <a:r>
              <a:rPr lang="sk-SK" sz="1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sk-SK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Šipka doprava 6"/>
          <p:cNvSpPr/>
          <p:nvPr/>
        </p:nvSpPr>
        <p:spPr>
          <a:xfrm>
            <a:off x="1357290" y="142852"/>
            <a:ext cx="28575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ipka doprava 7"/>
          <p:cNvSpPr/>
          <p:nvPr/>
        </p:nvSpPr>
        <p:spPr>
          <a:xfrm>
            <a:off x="1357290" y="2143116"/>
            <a:ext cx="28575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ipka doprava 8"/>
          <p:cNvSpPr/>
          <p:nvPr/>
        </p:nvSpPr>
        <p:spPr>
          <a:xfrm>
            <a:off x="1357290" y="4000504"/>
            <a:ext cx="28575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ipka doprava 9"/>
          <p:cNvSpPr/>
          <p:nvPr/>
        </p:nvSpPr>
        <p:spPr>
          <a:xfrm>
            <a:off x="1285852" y="5357826"/>
            <a:ext cx="28575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2844" y="2643182"/>
            <a:ext cx="88152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cs-CZ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Ďakujem</a:t>
            </a:r>
            <a:r>
              <a:rPr lang="cs-CZ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za </a:t>
            </a:r>
            <a:r>
              <a:rPr lang="cs-CZ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pozornosť</a:t>
            </a:r>
            <a:endParaRPr lang="cs-CZ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</TotalTime>
  <Words>785</Words>
  <Application>Microsoft Office PowerPoint</Application>
  <PresentationFormat>Předvádění na obrazovce (4:3)</PresentationFormat>
  <Paragraphs>61</Paragraphs>
  <Slides>9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Shluk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Marcel</dc:creator>
  <cp:lastModifiedBy>Marcel</cp:lastModifiedBy>
  <cp:revision>4</cp:revision>
  <dcterms:created xsi:type="dcterms:W3CDTF">2011-02-03T15:22:00Z</dcterms:created>
  <dcterms:modified xsi:type="dcterms:W3CDTF">2011-02-03T15:56:39Z</dcterms:modified>
</cp:coreProperties>
</file>