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45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2A5A3190-1993-4BB5-A71A-C31C375983C4}" type="datetimeFigureOut">
              <a:rPr lang="sk-SK" smtClean="0"/>
              <a:t>25. 10. 2010</a:t>
            </a:fld>
            <a:endParaRPr lang="sk-SK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sk-SK"/>
          </a:p>
        </p:txBody>
      </p:sp>
      <p:sp>
        <p:nvSpPr>
          <p:cNvPr id="10" name="Obdélník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bdélník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Obdélník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Přímá spojovací čára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Přímá spojovací čára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Přímá spojovací čára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Přímá spojovací čára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Obdélník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ipsa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ipsa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ipsa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3FE3E1F-A305-4C88-82E0-542B76F96013}" type="slidenum">
              <a:rPr lang="sk-SK" smtClean="0"/>
              <a:t>‹#›</a:t>
            </a:fld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A5A3190-1993-4BB5-A71A-C31C375983C4}" type="datetimeFigureOut">
              <a:rPr lang="sk-SK" smtClean="0"/>
              <a:t>25. 10. 2010</a:t>
            </a:fld>
            <a:endParaRPr lang="sk-SK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3FE3E1F-A305-4C88-82E0-542B76F96013}" type="slidenum">
              <a:rPr lang="sk-SK" smtClean="0"/>
              <a:t>‹#›</a:t>
            </a:fld>
            <a:endParaRPr lang="sk-SK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2A5A3190-1993-4BB5-A71A-C31C375983C4}" type="datetimeFigureOut">
              <a:rPr lang="sk-SK" smtClean="0"/>
              <a:t>25. 10. 2010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sk-SK"/>
          </a:p>
        </p:txBody>
      </p:sp>
      <p:sp>
        <p:nvSpPr>
          <p:cNvPr id="9" name="Obdélník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římá spojovací čára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Přímá spojovací čára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Přímá spojovací čára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Přímá spojovací čára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Obdélník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ipsa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ipsa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ipsa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Přímá spojovací čára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3FE3E1F-A305-4C88-82E0-542B76F96013}" type="slidenum">
              <a:rPr lang="sk-SK" smtClean="0"/>
              <a:t>‹#›</a:t>
            </a:fld>
            <a:endParaRPr lang="sk-S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A3190-1993-4BB5-A71A-C31C375983C4}" type="datetimeFigureOut">
              <a:rPr lang="sk-SK" smtClean="0"/>
              <a:t>25. 10. 2010</a:t>
            </a:fld>
            <a:endParaRPr lang="sk-SK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E3E1F-A305-4C88-82E0-542B76F96013}" type="slidenum">
              <a:rPr lang="sk-SK" smtClean="0"/>
              <a:t>‹#›</a:t>
            </a:fld>
            <a:endParaRPr lang="sk-SK"/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A3190-1993-4BB5-A71A-C31C375983C4}" type="datetimeFigureOut">
              <a:rPr lang="sk-SK" smtClean="0"/>
              <a:t>25. 10. 2010</a:t>
            </a:fld>
            <a:endParaRPr lang="sk-SK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E3E1F-A305-4C88-82E0-542B76F96013}" type="slidenum">
              <a:rPr lang="sk-SK" smtClean="0"/>
              <a:t>‹#›</a:t>
            </a:fld>
            <a:endParaRPr lang="sk-SK"/>
          </a:p>
        </p:txBody>
      </p:sp>
      <p:sp>
        <p:nvSpPr>
          <p:cNvPr id="11" name="Zástupný symbol pro obsah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4" name="Zástupný symbol pro text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A5A3190-1993-4BB5-A71A-C31C375983C4}" type="datetimeFigureOut">
              <a:rPr lang="sk-SK" smtClean="0"/>
              <a:t>25. 10. 2010</a:t>
            </a:fld>
            <a:endParaRPr lang="sk-SK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3FE3E1F-A305-4C88-82E0-542B76F96013}" type="slidenum">
              <a:rPr lang="sk-SK" smtClean="0"/>
              <a:t>‹#›</a:t>
            </a:fld>
            <a:endParaRPr lang="sk-SK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A3190-1993-4BB5-A71A-C31C375983C4}" type="datetimeFigureOut">
              <a:rPr lang="sk-SK" smtClean="0"/>
              <a:t>25. 10. 2010</a:t>
            </a:fld>
            <a:endParaRPr lang="sk-SK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E3E1F-A305-4C88-82E0-542B76F9601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římá spojovací čára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bdélník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římá spojovací čára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Zástupný symbol pro obsah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1" name="Zástupný symbol pro datum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A5A3190-1993-4BB5-A71A-C31C375983C4}" type="datetimeFigureOut">
              <a:rPr lang="sk-SK" smtClean="0"/>
              <a:t>25. 10. 2010</a:t>
            </a:fld>
            <a:endParaRPr lang="sk-SK"/>
          </a:p>
        </p:txBody>
      </p:sp>
      <p:sp>
        <p:nvSpPr>
          <p:cNvPr id="22" name="Zástupný symbol pro číslo snímku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3FE3E1F-A305-4C88-82E0-542B76F96013}" type="slidenum">
              <a:rPr lang="sk-SK" smtClean="0"/>
              <a:t>‹#›</a:t>
            </a:fld>
            <a:endParaRPr lang="sk-SK"/>
          </a:p>
        </p:txBody>
      </p:sp>
      <p:sp>
        <p:nvSpPr>
          <p:cNvPr id="23" name="Zástupný symbol pro zápatí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ipsa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0" name="Přímá spojovací čára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Obdélník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Přímá spojovací čára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Přímá spojovací čára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Zástupný symbol pro datum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A5A3190-1993-4BB5-A71A-C31C375983C4}" type="datetimeFigureOut">
              <a:rPr lang="sk-SK" smtClean="0"/>
              <a:t>25. 10. 2010</a:t>
            </a:fld>
            <a:endParaRPr lang="sk-SK"/>
          </a:p>
        </p:txBody>
      </p:sp>
      <p:sp>
        <p:nvSpPr>
          <p:cNvPr id="18" name="Zástupný symbol pro číslo snímku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3FE3E1F-A305-4C88-82E0-542B76F96013}" type="slidenum">
              <a:rPr lang="sk-SK" smtClean="0"/>
              <a:t>‹#›</a:t>
            </a:fld>
            <a:endParaRPr lang="sk-SK"/>
          </a:p>
        </p:txBody>
      </p:sp>
      <p:sp>
        <p:nvSpPr>
          <p:cNvPr id="21" name="Zástupný symbol pro zápatí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A3190-1993-4BB5-A71A-C31C375983C4}" type="datetimeFigureOut">
              <a:rPr lang="sk-SK" smtClean="0"/>
              <a:t>25. 10. 2010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E3E1F-A305-4C88-82E0-542B76F9601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A3190-1993-4BB5-A71A-C31C375983C4}" type="datetimeFigureOut">
              <a:rPr lang="sk-SK" smtClean="0"/>
              <a:t>25. 10. 2010</a:t>
            </a:fld>
            <a:endParaRPr lang="sk-SK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FE3E1F-A305-4C88-82E0-542B76F9601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římá spojovací čára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A5A3190-1993-4BB5-A71A-C31C375983C4}" type="datetimeFigureOut">
              <a:rPr lang="sk-SK" smtClean="0"/>
              <a:t>25. 10. 2010</a:t>
            </a:fld>
            <a:endParaRPr lang="sk-SK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sk-SK"/>
          </a:p>
        </p:txBody>
      </p:sp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Obdélník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ipsa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3FE3E1F-A305-4C88-82E0-542B76F96013}" type="slidenum">
              <a:rPr lang="sk-SK" smtClean="0"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857224" y="2571744"/>
            <a:ext cx="764386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cs-CZ" sz="3200" b="1" cap="none" spc="0" dirty="0" err="1" smtClean="0">
                <a:ln/>
                <a:solidFill>
                  <a:schemeClr val="accent3"/>
                </a:solidFill>
                <a:effectLst/>
              </a:rPr>
              <a:t>Princíp</a:t>
            </a:r>
            <a:r>
              <a:rPr lang="cs-CZ" sz="3200" b="1" cap="none" spc="0" dirty="0" smtClean="0">
                <a:ln/>
                <a:solidFill>
                  <a:schemeClr val="accent3"/>
                </a:solidFill>
                <a:effectLst/>
              </a:rPr>
              <a:t> </a:t>
            </a:r>
            <a:r>
              <a:rPr lang="cs-CZ" sz="3200" b="1" cap="none" spc="0" dirty="0" err="1" smtClean="0">
                <a:ln/>
                <a:solidFill>
                  <a:schemeClr val="accent3"/>
                </a:solidFill>
                <a:effectLst/>
              </a:rPr>
              <a:t>orientácie</a:t>
            </a:r>
            <a:r>
              <a:rPr lang="cs-CZ" sz="3200" b="1" cap="none" spc="0" dirty="0" smtClean="0">
                <a:ln/>
                <a:solidFill>
                  <a:schemeClr val="accent3"/>
                </a:solidFill>
                <a:effectLst/>
              </a:rPr>
              <a:t> </a:t>
            </a:r>
            <a:r>
              <a:rPr lang="cs-CZ" sz="3200" b="1" cap="none" spc="0" dirty="0" err="1" smtClean="0">
                <a:ln/>
                <a:solidFill>
                  <a:schemeClr val="accent3"/>
                </a:solidFill>
                <a:effectLst/>
              </a:rPr>
              <a:t>sťahovavých</a:t>
            </a:r>
            <a:r>
              <a:rPr lang="cs-CZ" sz="3200" b="1" cap="none" spc="0" dirty="0" smtClean="0">
                <a:ln/>
                <a:solidFill>
                  <a:schemeClr val="accent3"/>
                </a:solidFill>
                <a:effectLst/>
              </a:rPr>
              <a:t> </a:t>
            </a:r>
            <a:r>
              <a:rPr lang="cs-CZ" sz="3200" b="1" cap="none" spc="0" dirty="0" err="1" smtClean="0">
                <a:ln/>
                <a:solidFill>
                  <a:schemeClr val="accent3"/>
                </a:solidFill>
                <a:effectLst/>
              </a:rPr>
              <a:t>vtákov</a:t>
            </a:r>
            <a:endParaRPr lang="cs-CZ" sz="32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5715008" y="6072206"/>
            <a:ext cx="311495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cs-CZ" sz="2400" b="1" cap="none" spc="0" dirty="0" smtClean="0">
                <a:ln/>
                <a:solidFill>
                  <a:schemeClr val="accent3"/>
                </a:solidFill>
                <a:effectLst/>
              </a:rPr>
              <a:t>Miriam </a:t>
            </a:r>
            <a:r>
              <a:rPr lang="cs-CZ" sz="2400" b="1" cap="none" spc="0" dirty="0" err="1" smtClean="0">
                <a:ln/>
                <a:solidFill>
                  <a:schemeClr val="accent3"/>
                </a:solidFill>
                <a:effectLst/>
              </a:rPr>
              <a:t>Škorecová</a:t>
            </a:r>
            <a:endParaRPr lang="cs-CZ" sz="24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14282" y="214290"/>
            <a:ext cx="8286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400" b="1" dirty="0">
                <a:solidFill>
                  <a:srgbClr val="FF0000"/>
                </a:solidFill>
              </a:rPr>
              <a:t>P</a:t>
            </a:r>
            <a:r>
              <a:rPr lang="sk-SK" sz="2400" b="1" dirty="0" smtClean="0">
                <a:solidFill>
                  <a:srgbClr val="FF0000"/>
                </a:solidFill>
              </a:rPr>
              <a:t>rocesy komunikácie migrujúcich </a:t>
            </a:r>
            <a:r>
              <a:rPr lang="sk-SK" sz="2400" b="1" i="1" dirty="0" smtClean="0">
                <a:solidFill>
                  <a:srgbClr val="FF0000"/>
                </a:solidFill>
              </a:rPr>
              <a:t>vtákov</a:t>
            </a:r>
            <a:r>
              <a:rPr lang="sk-SK" sz="2400" b="1" dirty="0" smtClean="0">
                <a:solidFill>
                  <a:srgbClr val="FF0000"/>
                </a:solidFill>
              </a:rPr>
              <a:t> dorozumievanie medzi sebou</a:t>
            </a:r>
            <a:endParaRPr lang="sk-SK" sz="2400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214422"/>
            <a:ext cx="5733692" cy="3786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Obdélník 3"/>
          <p:cNvSpPr/>
          <p:nvPr/>
        </p:nvSpPr>
        <p:spPr>
          <a:xfrm>
            <a:off x="142844" y="5357826"/>
            <a:ext cx="83583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b="1" i="1" dirty="0" smtClean="0">
                <a:solidFill>
                  <a:schemeClr val="accent2">
                    <a:lumMod val="50000"/>
                  </a:schemeClr>
                </a:solidFill>
              </a:rPr>
              <a:t>Slovenskí ornitológovia zaznamenali uplynulé dni červenáka karmínového, ktorý k nám prilieta spomedzi sťahovavých vtákov ako posledný.</a:t>
            </a:r>
            <a:endParaRPr lang="sk-SK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6000760" y="1071546"/>
            <a:ext cx="300036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smtClean="0">
                <a:solidFill>
                  <a:schemeClr val="accent3">
                    <a:lumMod val="75000"/>
                  </a:schemeClr>
                </a:solidFill>
              </a:rPr>
              <a:t>Tento robustný </a:t>
            </a:r>
            <a:r>
              <a:rPr lang="sk-SK" dirty="0" err="1" smtClean="0">
                <a:solidFill>
                  <a:schemeClr val="accent3">
                    <a:lumMod val="75000"/>
                  </a:schemeClr>
                </a:solidFill>
              </a:rPr>
              <a:t>pinkovitý</a:t>
            </a:r>
            <a:r>
              <a:rPr lang="sk-SK" dirty="0" smtClean="0">
                <a:solidFill>
                  <a:schemeClr val="accent3">
                    <a:lumMod val="75000"/>
                  </a:schemeClr>
                </a:solidFill>
              </a:rPr>
              <a:t> vták, veľký ako vrabec, má mohutný zobák a malé tmavé očká s karmínovočervenou škvrnou na čele a hrudi. Práve pre farbu tejto škvrny nesie svoje meno - červenák karmínový. Na Slovensku hniezdi päťsto až tisíc párov, najmä v kotlinách podhorských potokov a riek s hustými brehovými porastom.</a:t>
            </a:r>
            <a:endParaRPr lang="sk-SK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-357222" y="142852"/>
            <a:ext cx="973047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cs-CZ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Podľa</a:t>
            </a:r>
            <a:r>
              <a:rPr lang="cs-CZ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cs-CZ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čoho</a:t>
            </a:r>
            <a:r>
              <a:rPr lang="cs-CZ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cs-CZ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vedia</a:t>
            </a:r>
            <a:r>
              <a:rPr lang="cs-CZ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cs-CZ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sťahovavé</a:t>
            </a:r>
            <a:r>
              <a:rPr lang="cs-CZ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cs-CZ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vtáky</a:t>
            </a:r>
            <a:r>
              <a:rPr lang="cs-CZ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kam </a:t>
            </a:r>
            <a:r>
              <a:rPr lang="cs-CZ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majú</a:t>
            </a:r>
            <a:r>
              <a:rPr lang="cs-CZ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cs-CZ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priletiet</a:t>
            </a:r>
            <a:r>
              <a:rPr lang="cs-CZ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a </a:t>
            </a:r>
            <a:r>
              <a:rPr lang="cs-CZ" sz="2400" b="1" cap="none" spc="0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kedy</a:t>
            </a:r>
            <a:r>
              <a:rPr lang="cs-CZ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?</a:t>
            </a:r>
            <a:endParaRPr lang="cs-CZ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Obdélník 2"/>
          <p:cNvSpPr/>
          <p:nvPr/>
        </p:nvSpPr>
        <p:spPr>
          <a:xfrm>
            <a:off x="714348" y="1214422"/>
            <a:ext cx="756649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cs-CZ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Májú</a:t>
            </a:r>
            <a:r>
              <a:rPr lang="cs-CZ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v hlavách </a:t>
            </a:r>
            <a:r>
              <a:rPr lang="cs-CZ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ako</a:t>
            </a:r>
            <a:r>
              <a:rPr lang="cs-CZ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cs-CZ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kebyže</a:t>
            </a:r>
            <a:r>
              <a:rPr lang="cs-CZ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zabudovaný  inštinkt</a:t>
            </a:r>
            <a:endParaRPr lang="cs-CZ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cxnSp>
        <p:nvCxnSpPr>
          <p:cNvPr id="5" name="Přímá spojovací šipka 4"/>
          <p:cNvCxnSpPr/>
          <p:nvPr/>
        </p:nvCxnSpPr>
        <p:spPr>
          <a:xfrm rot="10800000" flipV="1">
            <a:off x="571472" y="642918"/>
            <a:ext cx="1714512" cy="714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bdélník 5"/>
          <p:cNvSpPr/>
          <p:nvPr/>
        </p:nvSpPr>
        <p:spPr>
          <a:xfrm>
            <a:off x="0" y="1571612"/>
            <a:ext cx="52864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smtClean="0">
                <a:solidFill>
                  <a:srgbClr val="00B050"/>
                </a:solidFill>
              </a:rPr>
              <a:t>Prvé sťahovavé druhy na Slovensko prileteli už vo februári, medzi nimi aj škovránky a cíbiky. V priebehu štyroch mesiacov na Slovensko priletelo štyri až osem miliónov vtákov, aby tu zahniezdili a vychovali mláďatá. Počnúc druhou polovicou augusta až do novembra sa obrovské kŕdle vtákov začnú opäť presúvať na svoje zimoviská .</a:t>
            </a:r>
            <a:endParaRPr lang="sk-SK" dirty="0">
              <a:solidFill>
                <a:srgbClr val="00B05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1571612"/>
            <a:ext cx="3571900" cy="3571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Obdélník 7"/>
          <p:cNvSpPr/>
          <p:nvPr/>
        </p:nvSpPr>
        <p:spPr>
          <a:xfrm>
            <a:off x="5000596" y="1500174"/>
            <a:ext cx="4143404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cs-CZ" sz="20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Škovránok</a:t>
            </a:r>
            <a:r>
              <a:rPr lang="cs-CZ" sz="2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stromový</a:t>
            </a:r>
            <a:endParaRPr lang="cs-CZ" sz="2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3571876"/>
            <a:ext cx="4000528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Obdélník 9"/>
          <p:cNvSpPr/>
          <p:nvPr/>
        </p:nvSpPr>
        <p:spPr>
          <a:xfrm>
            <a:off x="4143372" y="3571876"/>
            <a:ext cx="118494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cs-CZ" sz="24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cíbik</a:t>
            </a:r>
            <a:endParaRPr lang="cs-CZ" sz="2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0" y="0"/>
            <a:ext cx="600079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b="1" dirty="0">
                <a:solidFill>
                  <a:srgbClr val="7030A0"/>
                </a:solidFill>
              </a:rPr>
              <a:t>V</a:t>
            </a:r>
            <a:r>
              <a:rPr lang="sk-SK" b="1" dirty="0" smtClean="0">
                <a:solidFill>
                  <a:srgbClr val="7030A0"/>
                </a:solidFill>
              </a:rPr>
              <a:t>äčšina sťahovavých vtákov, </a:t>
            </a:r>
            <a:r>
              <a:rPr lang="sk-SK" b="1" dirty="0">
                <a:solidFill>
                  <a:srgbClr val="7030A0"/>
                </a:solidFill>
              </a:rPr>
              <a:t>z</a:t>
            </a:r>
            <a:r>
              <a:rPr lang="sk-SK" b="1" dirty="0" smtClean="0">
                <a:solidFill>
                  <a:srgbClr val="7030A0"/>
                </a:solidFill>
              </a:rPr>
              <a:t>imu trávi totiž v južnej Ázii, od Indie a Pakistanu po východnú Čínu. "Obrovská vzdialenosť, ktorú musia jedince prekonať zapríčiňuje, že k nám prilieta až v polovici </a:t>
            </a:r>
            <a:r>
              <a:rPr lang="sk-SK" b="1" dirty="0" err="1" smtClean="0">
                <a:solidFill>
                  <a:srgbClr val="7030A0"/>
                </a:solidFill>
              </a:rPr>
              <a:t>mája,“s</a:t>
            </a:r>
            <a:r>
              <a:rPr lang="sk-SK" b="1" dirty="0" smtClean="0">
                <a:solidFill>
                  <a:srgbClr val="7030A0"/>
                </a:solidFill>
              </a:rPr>
              <a:t> tým, že práve po prílete tohto druhu je možné konečne konštatovať, že k nám prileteli všetky sťahovavé druhy vtákov. </a:t>
            </a:r>
            <a:endParaRPr lang="sk-SK" b="1" dirty="0">
              <a:solidFill>
                <a:srgbClr val="7030A0"/>
              </a:solidFill>
            </a:endParaRPr>
          </a:p>
        </p:txBody>
      </p:sp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2">
            <a:lum bright="20000"/>
          </a:blip>
          <a:srcRect/>
          <a:stretch>
            <a:fillRect/>
          </a:stretch>
        </p:blipFill>
        <p:spPr bwMode="auto">
          <a:xfrm>
            <a:off x="6072198" y="142852"/>
            <a:ext cx="289823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143116"/>
            <a:ext cx="364997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68" y="2000240"/>
            <a:ext cx="3255216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8" name="Picture 1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4171950"/>
            <a:ext cx="4572000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9" name="Picture 1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72232" y="2214554"/>
            <a:ext cx="2571768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00364" y="4357694"/>
            <a:ext cx="1714512" cy="2302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92" name="Picture 2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4503604"/>
            <a:ext cx="3143240" cy="2354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0"/>
            <a:ext cx="5619768" cy="4214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Obdélník 2"/>
          <p:cNvSpPr/>
          <p:nvPr/>
        </p:nvSpPr>
        <p:spPr>
          <a:xfrm>
            <a:off x="1357290" y="4214818"/>
            <a:ext cx="650085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smtClean="0">
                <a:solidFill>
                  <a:srgbClr val="7030A0"/>
                </a:solidFill>
              </a:rPr>
              <a:t>Migrácia predstavuje náročnú fázu života vtákov. Ohrozujú ich mnohé prírodné a </a:t>
            </a:r>
            <a:r>
              <a:rPr lang="sk-SK" dirty="0" err="1" smtClean="0">
                <a:solidFill>
                  <a:srgbClr val="7030A0"/>
                </a:solidFill>
              </a:rPr>
              <a:t>antropické</a:t>
            </a:r>
            <a:r>
              <a:rPr lang="sk-SK" dirty="0" smtClean="0">
                <a:solidFill>
                  <a:srgbClr val="7030A0"/>
                </a:solidFill>
              </a:rPr>
              <a:t> faktory. V týchto dňoch uhynulo na svojej tradičnej migračnej trase približne stopäťdesiat bocianov bielych v Saudskej Arábii. K tejto smutnej udalosti došlo koncom augusta južne od mesta </a:t>
            </a:r>
            <a:r>
              <a:rPr lang="sk-SK" dirty="0" err="1" smtClean="0">
                <a:solidFill>
                  <a:srgbClr val="7030A0"/>
                </a:solidFill>
              </a:rPr>
              <a:t>Jiddah</a:t>
            </a:r>
            <a:r>
              <a:rPr lang="sk-SK" dirty="0" smtClean="0">
                <a:solidFill>
                  <a:srgbClr val="7030A0"/>
                </a:solidFill>
              </a:rPr>
              <a:t> neďaleko pobrežia Červeného mora. Medzi uhynutými bocianmi boli aj dva okrúžkované bociany zo Slovenska. </a:t>
            </a:r>
            <a:endParaRPr lang="sk-SK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70267" y="0"/>
            <a:ext cx="931426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57158" y="2714620"/>
            <a:ext cx="82365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Ď</a:t>
            </a:r>
            <a:r>
              <a:rPr lang="cs-CZ" sz="5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akujem</a:t>
            </a:r>
            <a:r>
              <a:rPr lang="cs-CZ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za </a:t>
            </a:r>
            <a:r>
              <a:rPr lang="cs-CZ" sz="5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pozornosť</a:t>
            </a:r>
            <a:endParaRPr lang="cs-CZ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rkýř">
  <a:themeElements>
    <a:clrScheme name="Arkýř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Arkýř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rkýř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42</TotalTime>
  <Words>239</Words>
  <Application>Microsoft Office PowerPoint</Application>
  <PresentationFormat>Předvádění na obrazovce (4:3)</PresentationFormat>
  <Paragraphs>13</Paragraphs>
  <Slides>7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8" baseType="lpstr">
      <vt:lpstr>Arkýř</vt:lpstr>
      <vt:lpstr>Snímek 1</vt:lpstr>
      <vt:lpstr>Snímek 2</vt:lpstr>
      <vt:lpstr>Snímek 3</vt:lpstr>
      <vt:lpstr>Snímek 4</vt:lpstr>
      <vt:lpstr>Snímek 5</vt:lpstr>
      <vt:lpstr>Snímek 6</vt:lpstr>
      <vt:lpstr>Snímek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Marcel</dc:creator>
  <cp:lastModifiedBy>Marcel</cp:lastModifiedBy>
  <cp:revision>5</cp:revision>
  <dcterms:created xsi:type="dcterms:W3CDTF">2010-10-25T13:03:48Z</dcterms:created>
  <dcterms:modified xsi:type="dcterms:W3CDTF">2010-10-25T13:46:32Z</dcterms:modified>
</cp:coreProperties>
</file>