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úhlý trojúhe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lný tvar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lný tvar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lný tvar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Přímá spojovací čár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  <p:sp>
        <p:nvSpPr>
          <p:cNvPr id="7" name="Dvojitá šip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vojitá šip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úhlý trojúhe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Přímá spojovací čár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vojitá šip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vojitá šip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lný tvar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úhlý trojúhe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Přímá spojovací čár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45E0B50-D4A8-425F-A254-55E69DF0588F}" type="datetimeFigureOut">
              <a:rPr lang="sk-SK" smtClean="0"/>
              <a:t>30. 11. 2010</a:t>
            </a:fld>
            <a:endParaRPr lang="sk-SK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B95D93D-E07F-467A-8A17-973EC54E9B2F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sk.wikipedia.org/wiki/D%C3%B4chodkov%C3%A9_poistenie" TargetMode="External"/><Relationship Id="rId13" Type="http://schemas.openxmlformats.org/officeDocument/2006/relationships/image" Target="../media/image3.png"/><Relationship Id="rId3" Type="http://schemas.openxmlformats.org/officeDocument/2006/relationships/hyperlink" Target="http://sk.wikipedia.org/w/index.php?title=Verejnopr%C3%A1vny&amp;action=edit&amp;redlink=1" TargetMode="External"/><Relationship Id="rId7" Type="http://schemas.openxmlformats.org/officeDocument/2006/relationships/hyperlink" Target="http://sk.wikipedia.org/wiki/Nemocensk%C3%A9_poistenie" TargetMode="External"/><Relationship Id="rId12" Type="http://schemas.openxmlformats.org/officeDocument/2006/relationships/image" Target="../media/image2.png"/><Relationship Id="rId2" Type="http://schemas.openxmlformats.org/officeDocument/2006/relationships/hyperlink" Target="http://sk.wikipedia.org/wiki/Soci%C3%A1lne_zabezpe%C4%8Deni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k.wikipedia.org/wiki/N%C3%A1rodn%C3%A9_hospod%C3%A1rstvo" TargetMode="External"/><Relationship Id="rId11" Type="http://schemas.openxmlformats.org/officeDocument/2006/relationships/hyperlink" Target="http://sk.wikipedia.org/wiki/%C3%9Arazov%C3%A9_poistenie" TargetMode="External"/><Relationship Id="rId5" Type="http://schemas.openxmlformats.org/officeDocument/2006/relationships/hyperlink" Target="http://sk.wikipedia.org/wiki/D%C3%B4chodok" TargetMode="External"/><Relationship Id="rId10" Type="http://schemas.openxmlformats.org/officeDocument/2006/relationships/hyperlink" Target="http://sk.wikipedia.org/wiki/Garan%C4%8Dn%C3%A9_poistenie" TargetMode="External"/><Relationship Id="rId4" Type="http://schemas.openxmlformats.org/officeDocument/2006/relationships/hyperlink" Target="http://sk.wikipedia.org/wiki/Poistenie" TargetMode="External"/><Relationship Id="rId9" Type="http://schemas.openxmlformats.org/officeDocument/2006/relationships/hyperlink" Target="http://sk.wikipedia.org/wiki/Poistenie_v_nezamestnanosti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428728" y="2285992"/>
            <a:ext cx="6375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Sociálne</a:t>
            </a:r>
            <a:r>
              <a:rPr lang="cs-C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cs-CZ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poisťenie</a:t>
            </a:r>
            <a:endParaRPr lang="cs-CZ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5786446" y="6215082"/>
            <a:ext cx="323197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cs-CZ" sz="2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Miriam </a:t>
            </a:r>
            <a:r>
              <a:rPr lang="cs-CZ" sz="2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Škorecová</a:t>
            </a:r>
            <a:endParaRPr lang="cs-CZ" sz="2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857224" y="142852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Sociálne poistenie je nástroj ako štát získava prostriedky na uskutočňovanie svojej sociálnej politiky. Obvykle býva z 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vaších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 príjmov </a:t>
            </a:r>
            <a:r>
              <a:rPr lang="sk-SK" b="1" dirty="0" err="1" smtClean="0">
                <a:solidFill>
                  <a:schemeClr val="accent1">
                    <a:lumMod val="75000"/>
                  </a:schemeClr>
                </a:solidFill>
              </a:rPr>
              <a:t>odúčtovávaná</a:t>
            </a:r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 značná čiastka. Viete na aké účely presne sa odvádzajú "sociálne odvody" a kedy môžete byť naopak ich príjemcom? 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000628" y="2071678"/>
            <a:ext cx="3714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Sociálne poistenie je hlavná časť 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  <a:hlinkClick r:id="rId2" tooltip="Sociálne zabezpečenie"/>
              </a:rPr>
              <a:t>sociálneho zabezpečenia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. Na Slovensku je to povinné 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  <a:hlinkClick r:id="rId3" tooltip="Verejnoprávny (stránka neexistuje)"/>
              </a:rPr>
              <a:t>verejnoprávne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  <a:hlinkClick r:id="rId4" tooltip="Poistenie"/>
              </a:rPr>
              <a:t>poistenie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, založené na platení odvodov a poberaní dávok, napr. 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  <a:hlinkClick r:id="rId5" tooltip="Dôchodok"/>
              </a:rPr>
              <a:t>dôchodkov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, ktorého úlohou je ochrániť veľkú časť obyvateľstva pred rizikami v živote, ako aj zabezpečiť prerozdelenie príjmov v 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  <a:hlinkClick r:id="rId6" tooltip="Národné hospodárstvo"/>
              </a:rPr>
              <a:t>národnom hospodárstve</a:t>
            </a:r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. </a:t>
            </a:r>
            <a:endParaRPr lang="sk-SK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1071538" y="235743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b="1" dirty="0" smtClean="0">
                <a:solidFill>
                  <a:schemeClr val="accent4">
                    <a:lumMod val="75000"/>
                  </a:schemeClr>
                </a:solidFill>
              </a:rPr>
              <a:t>Druhy sociálneho poistenia:</a:t>
            </a:r>
          </a:p>
          <a:p>
            <a:endParaRPr lang="sk-SK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k-SK" dirty="0" smtClean="0">
                <a:solidFill>
                  <a:schemeClr val="accent4">
                    <a:lumMod val="75000"/>
                  </a:schemeClr>
                </a:solidFill>
                <a:hlinkClick r:id="rId7" tooltip="Nemocenské poistenie"/>
              </a:rPr>
              <a:t>nemocenské poistenie</a:t>
            </a:r>
            <a:endParaRPr lang="sk-SK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k-SK" dirty="0" smtClean="0">
                <a:solidFill>
                  <a:schemeClr val="accent4">
                    <a:lumMod val="75000"/>
                  </a:schemeClr>
                </a:solidFill>
                <a:hlinkClick r:id="rId8" tooltip="Dôchodkové poistenie"/>
              </a:rPr>
              <a:t>dôchodkové poistenie</a:t>
            </a:r>
            <a:endParaRPr lang="sk-SK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k-SK" dirty="0" smtClean="0">
                <a:solidFill>
                  <a:schemeClr val="accent4">
                    <a:lumMod val="75000"/>
                  </a:schemeClr>
                </a:solidFill>
                <a:hlinkClick r:id="rId9" tooltip="Poistenie v nezamestnanosti"/>
              </a:rPr>
              <a:t>poistenie v nezamestnanosti</a:t>
            </a:r>
            <a:endParaRPr lang="sk-SK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k-SK" dirty="0" smtClean="0">
                <a:solidFill>
                  <a:schemeClr val="accent4">
                    <a:lumMod val="75000"/>
                  </a:schemeClr>
                </a:solidFill>
                <a:hlinkClick r:id="rId10" tooltip="Garančné poistenie"/>
              </a:rPr>
              <a:t>garančné poistenie</a:t>
            </a:r>
            <a:endParaRPr lang="sk-SK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sk-SK" dirty="0" smtClean="0">
                <a:solidFill>
                  <a:schemeClr val="accent4">
                    <a:lumMod val="75000"/>
                  </a:schemeClr>
                </a:solidFill>
                <a:hlinkClick r:id="rId11" tooltip="Úrazové poistenie"/>
              </a:rPr>
              <a:t>úrazové poistenie</a:t>
            </a:r>
            <a:endParaRPr lang="sk-SK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Šipka doprava 6"/>
          <p:cNvSpPr/>
          <p:nvPr/>
        </p:nvSpPr>
        <p:spPr>
          <a:xfrm>
            <a:off x="285720" y="142852"/>
            <a:ext cx="571504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ipka doprava 8"/>
          <p:cNvSpPr/>
          <p:nvPr/>
        </p:nvSpPr>
        <p:spPr>
          <a:xfrm>
            <a:off x="928662" y="4071942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Šipka doprava 9"/>
          <p:cNvSpPr/>
          <p:nvPr/>
        </p:nvSpPr>
        <p:spPr>
          <a:xfrm>
            <a:off x="928662" y="3786190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Šipka doprava 10"/>
          <p:cNvSpPr/>
          <p:nvPr/>
        </p:nvSpPr>
        <p:spPr>
          <a:xfrm>
            <a:off x="928662" y="3500438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ipka doprava 11"/>
          <p:cNvSpPr/>
          <p:nvPr/>
        </p:nvSpPr>
        <p:spPr>
          <a:xfrm>
            <a:off x="928662" y="3214686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ipka doprava 12"/>
          <p:cNvSpPr/>
          <p:nvPr/>
        </p:nvSpPr>
        <p:spPr>
          <a:xfrm>
            <a:off x="928662" y="2928934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Šipka doprava 13"/>
          <p:cNvSpPr/>
          <p:nvPr/>
        </p:nvSpPr>
        <p:spPr>
          <a:xfrm>
            <a:off x="4643438" y="2071678"/>
            <a:ext cx="35719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1472" y="4429132"/>
            <a:ext cx="1928794" cy="1798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714612" y="4572008"/>
            <a:ext cx="219076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714348" y="214290"/>
            <a:ext cx="778672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bg2">
                    <a:lumMod val="50000"/>
                  </a:schemeClr>
                </a:solidFill>
              </a:rPr>
              <a:t>Sociálne poistenie podľa tohto zákona je:</a:t>
            </a:r>
          </a:p>
          <a:p>
            <a:endParaRPr lang="sk-SK" dirty="0" smtClean="0"/>
          </a:p>
          <a:p>
            <a:r>
              <a:rPr lang="sk-SK" dirty="0" smtClean="0">
                <a:solidFill>
                  <a:schemeClr val="bg2">
                    <a:lumMod val="50000"/>
                  </a:schemeClr>
                </a:solidFill>
              </a:rPr>
              <a:t>nemocenské poistenie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ako poistenie pre prípad straty alebo zníženia príjmu zo zárobkovej činnosti a na zabezpečenie príjmu v dôsledku dočasnej pracovnej neschopnosti, tehotenstva a materstva,</a:t>
            </a:r>
          </a:p>
          <a:p>
            <a:r>
              <a:rPr lang="sk-SK" dirty="0" smtClean="0">
                <a:solidFill>
                  <a:schemeClr val="bg2">
                    <a:lumMod val="50000"/>
                  </a:schemeClr>
                </a:solidFill>
              </a:rPr>
              <a:t>dôchodkové poistenie, a to: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starobné poistenie ako poistenia na zabezpečenie príjmu v staroba a pre prípad úmrtia, </a:t>
            </a:r>
          </a:p>
          <a:p>
            <a:r>
              <a:rPr lang="sk-SK" dirty="0" smtClean="0">
                <a:solidFill>
                  <a:schemeClr val="bg2">
                    <a:lumMod val="50000"/>
                  </a:schemeClr>
                </a:solidFill>
              </a:rPr>
              <a:t>invalidné poistenie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ako poistenie pre prípad poklesu schopnosti vykonávať zárobkovú činnosť v dôsledku dlhodobo nepriaznivého zdravotného stavu poistenca a pre prípad úmrtia,</a:t>
            </a:r>
          </a:p>
          <a:p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úrazové poistenie ako poistenie pre prípad poškodenia zdravia alebo úmrtia v dôsledku pracovného úrazu, služobného úradu a choroby z povolania,</a:t>
            </a:r>
          </a:p>
          <a:p>
            <a:r>
              <a:rPr lang="sk-SK" dirty="0" smtClean="0">
                <a:solidFill>
                  <a:schemeClr val="bg2">
                    <a:lumMod val="50000"/>
                  </a:schemeClr>
                </a:solidFill>
              </a:rPr>
              <a:t>garančné poistenie</a:t>
            </a:r>
            <a:r>
              <a:rPr lang="sk-SK" dirty="0" smtClean="0"/>
              <a:t>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ako poistenie pre prípad platobnej neschopnosti zamestnávateľa na uspokojovanie nárokov zamestnanca a na úhradu príspevkov na starobné dôchodkové sporenie nezaplatených zamestnávateľom do základného fondu príspevkov na starobné dôchodkové sporenie,</a:t>
            </a:r>
          </a:p>
          <a:p>
            <a:r>
              <a:rPr lang="sk-SK" dirty="0" smtClean="0">
                <a:solidFill>
                  <a:schemeClr val="bg2">
                    <a:lumMod val="50000"/>
                  </a:schemeClr>
                </a:solidFill>
              </a:rPr>
              <a:t>poistenie v nezamestnanosti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ako poistenie pre prípad straty príjmu z činnosti zamestnanca v dôsledku nezamestnanosti a na zabezpečenie príjmu v dôsledku nezamestnanosti.</a:t>
            </a: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" name="Přímá spojovací šipka 5"/>
          <p:cNvCxnSpPr/>
          <p:nvPr/>
        </p:nvCxnSpPr>
        <p:spPr>
          <a:xfrm rot="16200000" flipH="1">
            <a:off x="-71442" y="71442"/>
            <a:ext cx="928670" cy="78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šipka 7"/>
          <p:cNvCxnSpPr/>
          <p:nvPr/>
        </p:nvCxnSpPr>
        <p:spPr>
          <a:xfrm rot="16200000" flipH="1">
            <a:off x="-607227" y="607227"/>
            <a:ext cx="2000240" cy="78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ovací šipka 9"/>
          <p:cNvCxnSpPr/>
          <p:nvPr/>
        </p:nvCxnSpPr>
        <p:spPr>
          <a:xfrm rot="16200000" flipH="1">
            <a:off x="-1035855" y="1035855"/>
            <a:ext cx="2857496" cy="78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11"/>
          <p:cNvCxnSpPr/>
          <p:nvPr/>
        </p:nvCxnSpPr>
        <p:spPr>
          <a:xfrm rot="16200000" flipH="1">
            <a:off x="-1857392" y="1857392"/>
            <a:ext cx="4500570" cy="78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šipka 13"/>
          <p:cNvCxnSpPr/>
          <p:nvPr/>
        </p:nvCxnSpPr>
        <p:spPr>
          <a:xfrm rot="16200000" flipH="1">
            <a:off x="-2536053" y="2536053"/>
            <a:ext cx="5857892" cy="7857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785786" y="0"/>
            <a:ext cx="5214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Odvody na sociálne poistenie sú vo výške:</a:t>
            </a:r>
          </a:p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za zamestnanca – 9,4 %,</a:t>
            </a:r>
          </a:p>
          <a:p>
            <a:r>
              <a:rPr lang="sk-SK" b="1" dirty="0" smtClean="0">
                <a:solidFill>
                  <a:schemeClr val="accent1">
                    <a:lumMod val="75000"/>
                  </a:schemeClr>
                </a:solidFill>
              </a:rPr>
              <a:t>za zamestnávateľa – 25,2 %.</a:t>
            </a:r>
            <a:endParaRPr lang="sk-SK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Přímá spojovací šipka 5"/>
          <p:cNvCxnSpPr/>
          <p:nvPr/>
        </p:nvCxnSpPr>
        <p:spPr>
          <a:xfrm>
            <a:off x="0" y="0"/>
            <a:ext cx="714348" cy="4286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ovací šipka 7"/>
          <p:cNvCxnSpPr/>
          <p:nvPr/>
        </p:nvCxnSpPr>
        <p:spPr>
          <a:xfrm>
            <a:off x="0" y="0"/>
            <a:ext cx="785786" cy="714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001056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58" y="142852"/>
            <a:ext cx="1591774" cy="1241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00967" cy="556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7984" y="0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14860"/>
            <a:ext cx="28575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4035091"/>
            <a:ext cx="2000232" cy="2822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214282" y="2857496"/>
            <a:ext cx="8735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Ďakujem</a:t>
            </a:r>
            <a:r>
              <a:rPr lang="cs-C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za </a:t>
            </a:r>
            <a:r>
              <a:rPr lang="cs-CZ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pozornosť</a:t>
            </a:r>
            <a:endParaRPr lang="cs-CZ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hluk">
  <a:themeElements>
    <a:clrScheme name="Shlu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hlu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Shlu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</TotalTime>
  <Words>285</Words>
  <Application>Microsoft Office PowerPoint</Application>
  <PresentationFormat>Předvádění na obrazovce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Shluk</vt:lpstr>
      <vt:lpstr>Snímek 1</vt:lpstr>
      <vt:lpstr>Snímek 2</vt:lpstr>
      <vt:lpstr>Snímek 3</vt:lpstr>
      <vt:lpstr>Snímek 4</vt:lpstr>
      <vt:lpstr>Snímek 5</vt:lpstr>
      <vt:lpstr>Snímek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Marcel</dc:creator>
  <cp:lastModifiedBy>Marcel</cp:lastModifiedBy>
  <cp:revision>3</cp:revision>
  <dcterms:created xsi:type="dcterms:W3CDTF">2010-11-30T14:54:54Z</dcterms:created>
  <dcterms:modified xsi:type="dcterms:W3CDTF">2010-11-30T15:17:55Z</dcterms:modified>
</cp:coreProperties>
</file>