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  <p:sldId id="260" r:id="rId9"/>
    <p:sldId id="265" r:id="rId10"/>
    <p:sldId id="264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5" name="Podnadpis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1" name="Zástupný symbol pro datum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8D53A07-3A4D-4B11-847B-372CBA804B44}" type="datetimeFigureOut">
              <a:rPr lang="sk-SK" smtClean="0"/>
              <a:pPr/>
              <a:t>13. 2. 2011</a:t>
            </a:fld>
            <a:endParaRPr lang="sk-SK"/>
          </a:p>
        </p:txBody>
      </p:sp>
      <p:sp>
        <p:nvSpPr>
          <p:cNvPr id="18" name="Zástupný symbol pro zápatí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CC3E508-36A2-4CDA-A25C-734042D82EC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D53A07-3A4D-4B11-847B-372CBA804B44}" type="datetimeFigureOut">
              <a:rPr lang="sk-SK" smtClean="0"/>
              <a:pPr/>
              <a:t>13. 2. 2011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C3E508-36A2-4CDA-A25C-734042D82EC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8D53A07-3A4D-4B11-847B-372CBA804B44}" type="datetimeFigureOut">
              <a:rPr lang="sk-SK" smtClean="0"/>
              <a:pPr/>
              <a:t>13. 2. 2011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CC3E508-36A2-4CDA-A25C-734042D82EC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D53A07-3A4D-4B11-847B-372CBA804B44}" type="datetimeFigureOut">
              <a:rPr lang="sk-SK" smtClean="0"/>
              <a:pPr/>
              <a:t>13. 2. 2011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C3E508-36A2-4CDA-A25C-734042D82EC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D53A07-3A4D-4B11-847B-372CBA804B44}" type="datetimeFigureOut">
              <a:rPr lang="sk-SK" smtClean="0"/>
              <a:pPr/>
              <a:t>13. 2. 2011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C3E508-36A2-4CDA-A25C-734042D82EC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D53A07-3A4D-4B11-847B-372CBA804B44}" type="datetimeFigureOut">
              <a:rPr lang="sk-SK" smtClean="0"/>
              <a:pPr/>
              <a:t>13. 2. 2011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C3E508-36A2-4CDA-A25C-734042D82EC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8D53A07-3A4D-4B11-847B-372CBA804B44}" type="datetimeFigureOut">
              <a:rPr lang="sk-SK" smtClean="0"/>
              <a:pPr/>
              <a:t>13. 2. 2011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C3E508-36A2-4CDA-A25C-734042D82EC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D53A07-3A4D-4B11-847B-372CBA804B44}" type="datetimeFigureOut">
              <a:rPr lang="sk-SK" smtClean="0"/>
              <a:pPr/>
              <a:t>13. 2. 2011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C3E508-36A2-4CDA-A25C-734042D82EC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D53A07-3A4D-4B11-847B-372CBA804B44}" type="datetimeFigureOut">
              <a:rPr lang="sk-SK" smtClean="0"/>
              <a:pPr/>
              <a:t>13. 2. 2011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C3E508-36A2-4CDA-A25C-734042D82ECB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Zástupný symbol pro obrázek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D53A07-3A4D-4B11-847B-372CBA804B44}" type="datetimeFigureOut">
              <a:rPr lang="sk-SK" smtClean="0"/>
              <a:pPr/>
              <a:t>13. 2. 2011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C3E508-36A2-4CDA-A25C-734042D82EC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8D53A07-3A4D-4B11-847B-372CBA804B44}" type="datetimeFigureOut">
              <a:rPr lang="sk-SK" smtClean="0"/>
              <a:pPr/>
              <a:t>13. 2. 2011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CC3E508-36A2-4CDA-A25C-734042D82EC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pro nadpis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1" name="Zástupný symbol pro text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7" name="Zástupný symbol pro datum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8D53A07-3A4D-4B11-847B-372CBA804B44}" type="datetimeFigureOut">
              <a:rPr lang="sk-SK" smtClean="0"/>
              <a:pPr/>
              <a:t>13. 2. 2011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CC3E508-36A2-4CDA-A25C-734042D82ECB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rdioklub.biznisweb.sk/o-zivotosprave/o-fajceni/rakovina/" TargetMode="External"/><Relationship Id="rId2" Type="http://schemas.openxmlformats.org/officeDocument/2006/relationships/hyperlink" Target="http://www.burza.sk/fajcenie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fajcenie.eu/" TargetMode="External"/><Relationship Id="rId4" Type="http://schemas.openxmlformats.org/officeDocument/2006/relationships/hyperlink" Target="http://demo.webmin.sk/vpl/postupy01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3071802" y="2428868"/>
            <a:ext cx="592181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Škodlivé </a:t>
            </a:r>
            <a:r>
              <a:rPr lang="cs-CZ" sz="66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dymi</a:t>
            </a:r>
            <a:r>
              <a:rPr lang="cs-CZ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endParaRPr lang="cs-CZ" sz="6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586616" y="6273225"/>
            <a:ext cx="35573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Miriam </a:t>
            </a:r>
            <a:r>
              <a:rPr lang="cs-CZ" sz="32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Škorecová</a:t>
            </a:r>
            <a:endParaRPr lang="cs-CZ" sz="32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4929190" y="3357562"/>
            <a:ext cx="211949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(</a:t>
            </a:r>
            <a:r>
              <a:rPr lang="cs-CZ" sz="32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Fajčenie</a:t>
            </a:r>
            <a:r>
              <a:rPr lang="cs-CZ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)</a:t>
            </a:r>
            <a:endParaRPr lang="cs-CZ" sz="32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857224" y="1071546"/>
            <a:ext cx="67866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b="1" dirty="0" smtClean="0">
                <a:solidFill>
                  <a:schemeClr val="accent2">
                    <a:lumMod val="50000"/>
                  </a:schemeClr>
                </a:solidFill>
              </a:rPr>
              <a:t>Fajčenie stále zostáva na prvom mieste ako príčina smrti v celosvetovom meradle</a:t>
            </a:r>
            <a:endParaRPr lang="sk-SK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0" y="0"/>
            <a:ext cx="29430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Fajčenie</a:t>
            </a:r>
            <a:endParaRPr lang="cs-CZ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Pěticípá hvězda 3"/>
          <p:cNvSpPr/>
          <p:nvPr/>
        </p:nvSpPr>
        <p:spPr>
          <a:xfrm>
            <a:off x="214282" y="1071546"/>
            <a:ext cx="571504" cy="57150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Pěticípá hvězda 5"/>
          <p:cNvSpPr/>
          <p:nvPr/>
        </p:nvSpPr>
        <p:spPr>
          <a:xfrm>
            <a:off x="285720" y="1928802"/>
            <a:ext cx="428628" cy="42862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TextovéPole 6"/>
          <p:cNvSpPr txBox="1"/>
          <p:nvPr/>
        </p:nvSpPr>
        <p:spPr>
          <a:xfrm>
            <a:off x="857224" y="2000240"/>
            <a:ext cx="34776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</a:rPr>
              <a:t>Príčiny fajčenia:</a:t>
            </a:r>
            <a:r>
              <a:rPr lang="sk-SK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dirty="0" smtClean="0">
                <a:solidFill>
                  <a:schemeClr val="accent5">
                    <a:lumMod val="75000"/>
                  </a:schemeClr>
                </a:solidFill>
              </a:rPr>
              <a:t>-nerozvážnosť</a:t>
            </a:r>
          </a:p>
          <a:p>
            <a:r>
              <a:rPr lang="sk-SK" dirty="0"/>
              <a:t> </a:t>
            </a:r>
            <a:r>
              <a:rPr lang="sk-SK" dirty="0" smtClean="0"/>
              <a:t>                         </a:t>
            </a:r>
            <a:endParaRPr lang="sk-SK" dirty="0"/>
          </a:p>
        </p:txBody>
      </p:sp>
      <p:sp>
        <p:nvSpPr>
          <p:cNvPr id="8" name="Obdélník 7"/>
          <p:cNvSpPr/>
          <p:nvPr/>
        </p:nvSpPr>
        <p:spPr>
          <a:xfrm>
            <a:off x="2571736" y="2285992"/>
            <a:ext cx="49292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/>
              <a:t>  </a:t>
            </a:r>
            <a:r>
              <a:rPr lang="sk-SK" dirty="0" smtClean="0">
                <a:solidFill>
                  <a:schemeClr val="accent5">
                    <a:lumMod val="75000"/>
                  </a:schemeClr>
                </a:solidFill>
              </a:rPr>
              <a:t>-zlý príklad dospelých alebo kamarátov</a:t>
            </a:r>
          </a:p>
          <a:p>
            <a:r>
              <a:rPr lang="sk-SK" dirty="0" smtClean="0">
                <a:solidFill>
                  <a:schemeClr val="accent5">
                    <a:lumMod val="75000"/>
                  </a:schemeClr>
                </a:solidFill>
              </a:rPr>
              <a:t>  -vyniknúť v kolektíve v čase dospievania</a:t>
            </a:r>
          </a:p>
          <a:p>
            <a:r>
              <a:rPr lang="sk-SK" dirty="0" smtClean="0">
                <a:solidFill>
                  <a:schemeClr val="accent5">
                    <a:lumMod val="75000"/>
                  </a:schemeClr>
                </a:solidFill>
              </a:rPr>
              <a:t>  -problémy alebo neúspechy</a:t>
            </a:r>
            <a:endParaRPr lang="sk-SK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0" y="6211669"/>
            <a:ext cx="7215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solidFill>
                  <a:schemeClr val="tx2">
                    <a:lumMod val="50000"/>
                  </a:schemeClr>
                </a:solidFill>
              </a:rPr>
              <a:t>-je zarážajúce, že o škodlivosti fajčenia nechce ani počuť a aj po získaní potrebných informácií nechce prestať fajčiť</a:t>
            </a:r>
            <a:endParaRPr lang="sk-SK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3000372"/>
            <a:ext cx="3258773" cy="1914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571744"/>
            <a:ext cx="2571768" cy="2561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3589715"/>
            <a:ext cx="3500462" cy="2625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68" y="5143512"/>
            <a:ext cx="1824239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4429124" cy="3543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252" y="0"/>
            <a:ext cx="4476748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857628"/>
            <a:ext cx="4470752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3905251"/>
            <a:ext cx="4429124" cy="295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" y="0"/>
            <a:ext cx="228598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Rakovina</a:t>
            </a:r>
            <a:endParaRPr lang="cs-CZ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214282" y="642918"/>
            <a:ext cx="82868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600" b="1" dirty="0" smtClean="0">
                <a:solidFill>
                  <a:schemeClr val="accent2">
                    <a:lumMod val="50000"/>
                  </a:schemeClr>
                </a:solidFill>
              </a:rPr>
              <a:t>-zmiznutím </a:t>
            </a:r>
            <a:r>
              <a:rPr lang="sk-SK" sz="1600" b="1" dirty="0" err="1" smtClean="0">
                <a:solidFill>
                  <a:schemeClr val="accent2">
                    <a:lumMod val="50000"/>
                  </a:schemeClr>
                </a:solidFill>
              </a:rPr>
              <a:t>riasiniek</a:t>
            </a:r>
            <a:r>
              <a:rPr lang="sk-SK" sz="1600" b="1" dirty="0" smtClean="0">
                <a:solidFill>
                  <a:schemeClr val="accent2">
                    <a:lumMod val="50000"/>
                  </a:schemeClr>
                </a:solidFill>
              </a:rPr>
              <a:t> pľúca strácajú schopnosť brániť sa voči infekciám, čo vedie k chronickému zápalu priedušiek, sprevádzaného dusivým kašľom</a:t>
            </a:r>
            <a:endParaRPr lang="sk-SK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214282" y="1214422"/>
            <a:ext cx="3081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</a:rPr>
              <a:t>-je to prvý krok k rakovine</a:t>
            </a:r>
            <a:endParaRPr lang="sk-SK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214282" y="1643050"/>
            <a:ext cx="6643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</a:rPr>
              <a:t>-tento stav je možné ešte zastaviť, takže prestať kým nie je príliš neskoro</a:t>
            </a:r>
            <a:endParaRPr lang="sk-SK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14282" y="2357430"/>
            <a:ext cx="67151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</a:rPr>
              <a:t>-u fajčiarov sa rakovina pľúc sa vyskytuje 9 až 10krát častejšie ako u nefajčiarov, u silných fajčiarov je riziko až 20-násobné</a:t>
            </a:r>
            <a:endParaRPr lang="sk-SK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14282" y="378619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-v súčasnosti pripisujeme fajčeniu v celosvetovom meradle asi 15% všetkých ochorení na rakovinu, čo predstavuje asi 1,1 milióna prípadov ročne 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214282" y="5500702"/>
            <a:ext cx="46434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solidFill>
                  <a:schemeClr val="accent2">
                    <a:lumMod val="50000"/>
                  </a:schemeClr>
                </a:solidFill>
              </a:rPr>
              <a:t>Achát- zmierňuje následky fajčenia a pôsobenia jedovatých látok na organizmus</a:t>
            </a:r>
            <a:endParaRPr lang="sk-SK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3" y="3500438"/>
            <a:ext cx="4190997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32" y="1071546"/>
            <a:ext cx="257176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0"/>
            <a:ext cx="82867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rPr>
              <a:t>Dofajčite poslednú cigaretu a už po 20 minútach sa budete </a:t>
            </a:r>
            <a:r>
              <a:rPr lang="sk-SK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rPr>
              <a:t>cítiť </a:t>
            </a:r>
            <a:r>
              <a:rPr lang="sk-SK" b="1" dirty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rPr>
              <a:t>lepšie: </a:t>
            </a:r>
            <a:r>
              <a:rPr lang="sk-SK" dirty="0">
                <a:latin typeface="Arial" charset="0"/>
                <a:cs typeface="Arial" charset="0"/>
              </a:rPr>
              <a:t/>
            </a:r>
            <a:br>
              <a:rPr lang="sk-SK" dirty="0">
                <a:latin typeface="Arial" charset="0"/>
                <a:cs typeface="Arial" charset="0"/>
              </a:rPr>
            </a:br>
            <a:r>
              <a:rPr lang="sk-SK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</a:t>
            </a:r>
            <a:r>
              <a:rPr kumimoji="0" lang="sk-SK" sz="1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Po 20 minútach </a:t>
            </a:r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:</a:t>
            </a:r>
          </a:p>
          <a:p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krvný 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tlak, pulz sa vráti k normálu, teplota rúk a nôh sa vráti k </a:t>
            </a:r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normálu </a:t>
            </a:r>
            <a:r>
              <a:rPr lang="sk-SK" dirty="0">
                <a:latin typeface="Arial" charset="0"/>
                <a:cs typeface="Arial" charset="0"/>
              </a:rPr>
              <a:t/>
            </a:r>
            <a:br>
              <a:rPr lang="sk-SK" dirty="0">
                <a:latin typeface="Arial" charset="0"/>
                <a:cs typeface="Arial" charset="0"/>
              </a:rPr>
            </a:br>
            <a:r>
              <a:rPr lang="sk-SK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</a:t>
            </a:r>
            <a:r>
              <a:rPr kumimoji="0" lang="sk-SK" sz="1000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Po 8 hodinách </a:t>
            </a:r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:</a:t>
            </a:r>
          </a:p>
          <a:p>
            <a:r>
              <a:rPr lang="sk-SK" b="1" dirty="0" smtClean="0">
                <a:latin typeface="Arial" charset="0"/>
                <a:cs typeface="Arial" charset="0"/>
              </a:rPr>
              <a:t> </a:t>
            </a:r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hladina 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CO v krvi klesne k normálu, vráti sa normálna hladina </a:t>
            </a:r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kyslíka </a:t>
            </a:r>
            <a:r>
              <a:rPr lang="sk-SK" dirty="0">
                <a:latin typeface="Arial" charset="0"/>
                <a:cs typeface="Arial" charset="0"/>
              </a:rPr>
              <a:t/>
            </a:r>
            <a:br>
              <a:rPr lang="sk-SK" dirty="0">
                <a:latin typeface="Arial" charset="0"/>
                <a:cs typeface="Arial" charset="0"/>
              </a:rPr>
            </a:br>
            <a:r>
              <a:rPr lang="sk-SK" dirty="0">
                <a:latin typeface="Arial" charset="0"/>
                <a:cs typeface="Arial" charset="0"/>
              </a:rPr>
              <a:t>  </a:t>
            </a:r>
            <a:r>
              <a:rPr kumimoji="0" lang="sk-SK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Po 24 hodinách : </a:t>
            </a:r>
            <a:endParaRPr lang="sk-SK" b="1" dirty="0" smtClean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 znižuje 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sa pravdepodobnosť </a:t>
            </a:r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infarktu</a:t>
            </a:r>
            <a:r>
              <a:rPr lang="sk-SK" dirty="0" smtClean="0">
                <a:latin typeface="Arial" charset="0"/>
                <a:cs typeface="Arial" charset="0"/>
              </a:rPr>
              <a:t> </a:t>
            </a:r>
            <a:r>
              <a:rPr lang="sk-SK" dirty="0">
                <a:latin typeface="Arial" charset="0"/>
                <a:cs typeface="Arial" charset="0"/>
              </a:rPr>
              <a:t/>
            </a:r>
            <a:br>
              <a:rPr lang="sk-SK" dirty="0">
                <a:latin typeface="Arial" charset="0"/>
                <a:cs typeface="Arial" charset="0"/>
              </a:rPr>
            </a:br>
            <a:r>
              <a:rPr lang="sk-SK" b="1" dirty="0">
                <a:latin typeface="Arial" charset="0"/>
                <a:cs typeface="Arial" charset="0"/>
              </a:rPr>
              <a:t>  </a:t>
            </a:r>
            <a:r>
              <a:rPr kumimoji="0" lang="sk-SK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Po 48 hodinách </a:t>
            </a:r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:</a:t>
            </a:r>
          </a:p>
          <a:p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nervové 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zakončenia opäť začínajú rásť, zlepšuje sa chuť a čuch, lepšie </a:t>
            </a:r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chodí 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/>
            </a:r>
            <a:br>
              <a:rPr lang="sk-SK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</a:br>
            <a:r>
              <a:rPr lang="sk-SK" dirty="0">
                <a:latin typeface="Arial" charset="0"/>
                <a:cs typeface="Arial" charset="0"/>
              </a:rPr>
              <a:t>  </a:t>
            </a:r>
            <a:r>
              <a:rPr kumimoji="0" lang="sk-SK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Po 2 týždňoch</a:t>
            </a:r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:</a:t>
            </a:r>
          </a:p>
          <a:p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zlepšuje sa krvný obeh, funkcie pľúc sa zlepšia o 30% </a:t>
            </a:r>
            <a:r>
              <a:rPr lang="sk-SK" dirty="0">
                <a:latin typeface="Arial" charset="0"/>
                <a:cs typeface="Arial" charset="0"/>
              </a:rPr>
              <a:t/>
            </a:r>
            <a:br>
              <a:rPr lang="sk-SK" dirty="0">
                <a:latin typeface="Arial" charset="0"/>
                <a:cs typeface="Arial" charset="0"/>
              </a:rPr>
            </a:br>
            <a:r>
              <a:rPr lang="sk-SK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</a:t>
            </a:r>
            <a:r>
              <a:rPr kumimoji="0" lang="sk-SK" sz="1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Po 1-9 </a:t>
            </a:r>
            <a:r>
              <a:rPr lang="sk-SK" b="1" dirty="0" err="1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mesiacoh</a:t>
            </a:r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:</a:t>
            </a:r>
          </a:p>
          <a:p>
            <a:r>
              <a:rPr lang="sk-SK" b="1" dirty="0" smtClean="0">
                <a:latin typeface="Arial" charset="0"/>
                <a:cs typeface="Arial" charset="0"/>
              </a:rPr>
              <a:t> 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ustúpi kašeľ, únava, dýchavičnosť, uvoľnia sa dutiny, v pľúcach opäť začnú </a:t>
            </a:r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   rasť 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riasy, ktoré </a:t>
            </a:r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znížia 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riziko infekcie a vyčistia pľúca</a:t>
            </a:r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.</a:t>
            </a:r>
          </a:p>
          <a:p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Po </a:t>
            </a:r>
            <a:r>
              <a:rPr lang="sk-SK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10 rokoch </a:t>
            </a:r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:</a:t>
            </a:r>
          </a:p>
          <a:p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 nefajčenia </a:t>
            </a:r>
            <a:r>
              <a:rPr lang="sk-SK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je riziko rakoviny u fajčiarov a nefajčiarov približne </a:t>
            </a:r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  <a:cs typeface="Arial" charset="0"/>
              </a:rPr>
              <a:t>rovnaké</a:t>
            </a:r>
            <a:endParaRPr lang="sk-SK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4572008"/>
            <a:ext cx="20955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4500570"/>
            <a:ext cx="3143271" cy="2179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23162" y="357166"/>
            <a:ext cx="1420838" cy="1743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4500570"/>
            <a:ext cx="2190752" cy="219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571480"/>
            <a:ext cx="68580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b="1" dirty="0" smtClean="0">
                <a:solidFill>
                  <a:schemeClr val="accent2">
                    <a:lumMod val="50000"/>
                  </a:schemeClr>
                </a:solidFill>
              </a:rPr>
              <a:t>Obmedzovanie fajčenia, fajčenie </a:t>
            </a:r>
            <a:r>
              <a:rPr lang="sk-SK" sz="2000" b="1" dirty="0" err="1" smtClean="0">
                <a:solidFill>
                  <a:schemeClr val="accent2">
                    <a:lumMod val="50000"/>
                  </a:schemeClr>
                </a:solidFill>
              </a:rPr>
              <a:t>Light</a:t>
            </a:r>
            <a:r>
              <a:rPr lang="sk-SK" sz="2000" b="1" dirty="0" smtClean="0">
                <a:solidFill>
                  <a:schemeClr val="accent2">
                    <a:lumMod val="50000"/>
                  </a:schemeClr>
                </a:solidFill>
              </a:rPr>
              <a:t> cigariet</a:t>
            </a:r>
            <a:endParaRPr lang="sk-SK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0" y="1000108"/>
            <a:ext cx="7358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solidFill>
                  <a:schemeClr val="accent5">
                    <a:lumMod val="75000"/>
                  </a:schemeClr>
                </a:solidFill>
              </a:rPr>
              <a:t>-pokiaľ budete znižovať spotrebu cigariet, bude vás to stáť veľa úsilia, ale s fajčením neprestanete odrazu a úplne</a:t>
            </a:r>
            <a:endParaRPr lang="sk-SK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0" y="1857364"/>
            <a:ext cx="685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solidFill>
                  <a:schemeClr val="accent5">
                    <a:lumMod val="75000"/>
                  </a:schemeClr>
                </a:solidFill>
              </a:rPr>
              <a:t>-fajčenie </a:t>
            </a:r>
            <a:r>
              <a:rPr lang="sk-SK" dirty="0" err="1" smtClean="0">
                <a:solidFill>
                  <a:schemeClr val="accent5">
                    <a:lumMod val="75000"/>
                  </a:schemeClr>
                </a:solidFill>
              </a:rPr>
              <a:t>Light</a:t>
            </a:r>
            <a:r>
              <a:rPr lang="sk-SK" dirty="0" smtClean="0">
                <a:solidFill>
                  <a:schemeClr val="accent5">
                    <a:lumMod val="75000"/>
                  </a:schemeClr>
                </a:solidFill>
              </a:rPr>
              <a:t> cigariet môžeme odporučiť iba pre sviatočných fajčiarov, ktorí nepotrebujú udržovať určitú hladinu nikotínu a pri fajčení </a:t>
            </a:r>
            <a:r>
              <a:rPr lang="sk-SK" dirty="0" err="1" smtClean="0">
                <a:solidFill>
                  <a:schemeClr val="accent5">
                    <a:lumMod val="75000"/>
                  </a:schemeClr>
                </a:solidFill>
              </a:rPr>
              <a:t>Light</a:t>
            </a:r>
            <a:r>
              <a:rPr lang="sk-SK" dirty="0" smtClean="0">
                <a:solidFill>
                  <a:schemeClr val="accent5">
                    <a:lumMod val="75000"/>
                  </a:schemeClr>
                </a:solidFill>
              </a:rPr>
              <a:t> cigariet tak do tela dostávajú menej škodlivín</a:t>
            </a:r>
            <a:endParaRPr lang="sk-SK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70345" y="0"/>
            <a:ext cx="2473655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bdélník 6"/>
          <p:cNvSpPr/>
          <p:nvPr/>
        </p:nvSpPr>
        <p:spPr>
          <a:xfrm>
            <a:off x="0" y="0"/>
            <a:ext cx="29434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</a:t>
            </a:r>
            <a:r>
              <a:rPr lang="cs-CZ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ko</a:t>
            </a:r>
            <a:r>
              <a:rPr lang="cs-CZ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cs-CZ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prestať</a:t>
            </a:r>
            <a:r>
              <a:rPr lang="cs-CZ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cs-CZ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0" y="2857496"/>
            <a:ext cx="184731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sk-SK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sk-SK" b="1" dirty="0"/>
          </a:p>
        </p:txBody>
      </p:sp>
      <p:sp>
        <p:nvSpPr>
          <p:cNvPr id="9" name="Obdélník 8"/>
          <p:cNvSpPr/>
          <p:nvPr/>
        </p:nvSpPr>
        <p:spPr>
          <a:xfrm>
            <a:off x="0" y="2857496"/>
            <a:ext cx="65008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b="1" dirty="0" smtClean="0">
                <a:solidFill>
                  <a:schemeClr val="tx2">
                    <a:lumMod val="50000"/>
                  </a:schemeClr>
                </a:solidFill>
              </a:rPr>
              <a:t>Cigaretové žuvačky alebo náplasti </a:t>
            </a:r>
            <a:r>
              <a:rPr lang="sk-SK" sz="2000" b="1" dirty="0" err="1" smtClean="0">
                <a:solidFill>
                  <a:schemeClr val="tx2">
                    <a:lumMod val="50000"/>
                  </a:schemeClr>
                </a:solidFill>
              </a:rPr>
              <a:t>Nicorette</a:t>
            </a:r>
            <a:endParaRPr lang="sk-SK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0" y="3286124"/>
            <a:ext cx="6786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solidFill>
                  <a:schemeClr val="accent5">
                    <a:lumMod val="75000"/>
                  </a:schemeClr>
                </a:solidFill>
              </a:rPr>
              <a:t>-žuvačky alebo náplasti </a:t>
            </a:r>
            <a:r>
              <a:rPr lang="sk-SK" dirty="0" err="1" smtClean="0">
                <a:solidFill>
                  <a:schemeClr val="accent5">
                    <a:lumMod val="75000"/>
                  </a:schemeClr>
                </a:solidFill>
              </a:rPr>
              <a:t>Nicorette</a:t>
            </a:r>
            <a:r>
              <a:rPr lang="sk-SK" dirty="0" smtClean="0">
                <a:solidFill>
                  <a:schemeClr val="accent5">
                    <a:lumMod val="75000"/>
                  </a:schemeClr>
                </a:solidFill>
              </a:rPr>
              <a:t> uvoľňujú do tela nikotín a znižujú tak abstinenčné príznaky vzniknuté vysadením cigariet</a:t>
            </a:r>
            <a:endParaRPr lang="sk-SK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0" y="3929066"/>
            <a:ext cx="67866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solidFill>
                  <a:schemeClr val="accent5">
                    <a:lumMod val="75000"/>
                  </a:schemeClr>
                </a:solidFill>
              </a:rPr>
              <a:t>-fungujú ako určitá náhradka cigariet, ale je jasné, že pokiaľ človek prejde na iný spôsob vpravovania nikotínu do tela, závislosti sa tým nezbaví</a:t>
            </a:r>
            <a:endParaRPr lang="sk-SK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18" y="4214818"/>
            <a:ext cx="2643182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4571984"/>
            <a:ext cx="228601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42910" y="0"/>
            <a:ext cx="74295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solidFill>
                  <a:schemeClr val="tx2">
                    <a:lumMod val="50000"/>
                  </a:schemeClr>
                </a:solidFill>
              </a:rPr>
              <a:t>najlepšie je nikdy nezačať fajčiť</a:t>
            </a:r>
          </a:p>
          <a:p>
            <a:r>
              <a:rPr lang="sk-SK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r>
              <a:rPr lang="sk-SK" b="1" dirty="0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sk-SK" b="1" dirty="0" smtClean="0">
                <a:solidFill>
                  <a:schemeClr val="tx2">
                    <a:lumMod val="50000"/>
                  </a:schemeClr>
                </a:solidFill>
              </a:rPr>
              <a:t>k sme stali už fajčiarmi, musíme si čim skôr uvedomiť zhubné pôsobenie škodlivín tabaku na zdravie a pevne sa rozhodnúť, že s fajčením chceme skutočne a definitívne skoncovať</a:t>
            </a:r>
          </a:p>
          <a:p>
            <a:endParaRPr lang="sk-SK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sk-SK" b="1" dirty="0" smtClean="0">
                <a:solidFill>
                  <a:schemeClr val="tx2">
                    <a:lumMod val="50000"/>
                  </a:schemeClr>
                </a:solidFill>
              </a:rPr>
              <a:t> v tejto snahe treba využiť aj pomoc lekára, prípadne poradne proti fajčeniu </a:t>
            </a:r>
            <a:endParaRPr lang="sk-SK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Šipka doprava 2"/>
          <p:cNvSpPr/>
          <p:nvPr/>
        </p:nvSpPr>
        <p:spPr>
          <a:xfrm>
            <a:off x="214282" y="0"/>
            <a:ext cx="428628" cy="285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Šipka doprava 3"/>
          <p:cNvSpPr/>
          <p:nvPr/>
        </p:nvSpPr>
        <p:spPr>
          <a:xfrm>
            <a:off x="214282" y="857232"/>
            <a:ext cx="428628" cy="285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Šipka doprava 4"/>
          <p:cNvSpPr/>
          <p:nvPr/>
        </p:nvSpPr>
        <p:spPr>
          <a:xfrm>
            <a:off x="214282" y="1785926"/>
            <a:ext cx="428628" cy="285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357430"/>
            <a:ext cx="3996013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00550" y="2143116"/>
            <a:ext cx="474345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4572008"/>
            <a:ext cx="3428988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/>
        </p:nvGraphicFramePr>
        <p:xfrm>
          <a:off x="0" y="357166"/>
          <a:ext cx="6929415" cy="4183380"/>
        </p:xfrm>
        <a:graphic>
          <a:graphicData uri="http://schemas.openxmlformats.org/drawingml/2006/table">
            <a:tbl>
              <a:tblPr/>
              <a:tblGrid>
                <a:gridCol w="2309805"/>
                <a:gridCol w="2309805"/>
                <a:gridCol w="230980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sk-SK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Počet prefajčených cigariet za 1 deň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Ušetrené peniaze za 1 rok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Ušetrené peniaze za 20 rokov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sk-SK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10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15 000 Sk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300 000 Sk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sk-SK" sz="28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30 000 Sk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600 000 Sk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sk-SK" sz="28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30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44 000 Sk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880 000 Sk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sk-SK" sz="28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40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59 000 Sk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1180 000 Sk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sk-SK" sz="28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50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73 000 Sk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28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1460 000 Sk</a:t>
                      </a:r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914400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Koľko peňazí môžete ušetriť, ak prestanete fajčiť</a:t>
            </a:r>
            <a:r>
              <a:rPr kumimoji="0" lang="sk-SK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sk-SK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16" y="0"/>
            <a:ext cx="2476484" cy="185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00570"/>
            <a:ext cx="3143240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26454" y="4214818"/>
            <a:ext cx="2417545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4714860"/>
            <a:ext cx="285752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4304" y="2143116"/>
            <a:ext cx="2409696" cy="1809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54562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cs-CZ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0" y="5657671"/>
            <a:ext cx="80724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u="sng" dirty="0" smtClean="0">
                <a:solidFill>
                  <a:schemeClr val="tx2">
                    <a:lumMod val="75000"/>
                  </a:schemeClr>
                </a:solidFill>
                <a:hlinkClick r:id="rId2"/>
              </a:rPr>
              <a:t>http://www.burza.sk/fajcenie/</a:t>
            </a:r>
            <a:endParaRPr lang="sk-SK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k-SK" u="sng" dirty="0" smtClean="0">
                <a:solidFill>
                  <a:schemeClr val="tx2">
                    <a:lumMod val="75000"/>
                  </a:schemeClr>
                </a:solidFill>
                <a:hlinkClick r:id="rId3"/>
              </a:rPr>
              <a:t>http://www.kardioklub.biznisweb.sk/o-zivotosprave/o-fajceni/rakovina/</a:t>
            </a:r>
            <a:endParaRPr lang="sk-SK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k-SK" u="sng" dirty="0" smtClean="0">
                <a:solidFill>
                  <a:schemeClr val="tx2">
                    <a:lumMod val="75000"/>
                  </a:schemeClr>
                </a:solidFill>
                <a:hlinkClick r:id="rId4"/>
              </a:rPr>
              <a:t>http://demo.webmin.sk/vpl/postupy01.html</a:t>
            </a:r>
            <a:endParaRPr lang="sk-SK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sk-SK" u="sng" dirty="0" smtClean="0">
                <a:solidFill>
                  <a:schemeClr val="tx2">
                    <a:lumMod val="75000"/>
                  </a:schemeClr>
                </a:solidFill>
                <a:hlinkClick r:id="rId5"/>
              </a:rPr>
              <a:t>http://www.fajcenie.eu/#ako-nefajcit</a:t>
            </a:r>
            <a:endParaRPr lang="sk-SK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5357826"/>
            <a:ext cx="89159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1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Zdroje:</a:t>
            </a:r>
            <a:endParaRPr lang="cs-CZ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428596" y="2643182"/>
            <a:ext cx="75087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Ďakujem</a:t>
            </a:r>
            <a:r>
              <a:rPr lang="cs-C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za </a:t>
            </a:r>
            <a:r>
              <a:rPr lang="cs-CZ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pozornosť</a:t>
            </a:r>
            <a:endParaRPr lang="cs-CZ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hatý">
  <a:themeElements>
    <a:clrScheme name="Bohatý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Bohatý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ohatý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115</TotalTime>
  <Words>416</Words>
  <Application>Microsoft Office PowerPoint</Application>
  <PresentationFormat>Předvádění na obrazovce (4:3)</PresentationFormat>
  <Paragraphs>64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Bohatý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Marcel</dc:creator>
  <cp:lastModifiedBy>Marcel</cp:lastModifiedBy>
  <cp:revision>14</cp:revision>
  <dcterms:created xsi:type="dcterms:W3CDTF">2011-02-12T13:04:46Z</dcterms:created>
  <dcterms:modified xsi:type="dcterms:W3CDTF">2011-02-13T15:33:25Z</dcterms:modified>
</cp:coreProperties>
</file>